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5"/>
  </p:sldMasterIdLst>
  <p:notesMasterIdLst>
    <p:notesMasterId r:id="rId24"/>
  </p:notesMasterIdLst>
  <p:sldIdLst>
    <p:sldId id="273" r:id="rId6"/>
    <p:sldId id="311" r:id="rId7"/>
    <p:sldId id="329" r:id="rId8"/>
    <p:sldId id="323" r:id="rId9"/>
    <p:sldId id="330" r:id="rId10"/>
    <p:sldId id="312" r:id="rId11"/>
    <p:sldId id="331" r:id="rId12"/>
    <p:sldId id="332" r:id="rId13"/>
    <p:sldId id="333" r:id="rId14"/>
    <p:sldId id="314" r:id="rId15"/>
    <p:sldId id="334" r:id="rId16"/>
    <p:sldId id="337" r:id="rId17"/>
    <p:sldId id="338" r:id="rId18"/>
    <p:sldId id="339" r:id="rId19"/>
    <p:sldId id="313" r:id="rId20"/>
    <p:sldId id="335" r:id="rId21"/>
    <p:sldId id="324" r:id="rId22"/>
    <p:sldId id="33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71"/>
    <a:srgbClr val="F37A19"/>
    <a:srgbClr val="F7A133"/>
    <a:srgbClr val="EA700C"/>
    <a:srgbClr val="505961"/>
    <a:srgbClr val="991B1E"/>
    <a:srgbClr val="525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pos="72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spc="0">
                <a:solidFill>
                  <a:srgbClr val="50596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ABE-D345-BCFB-72EB24F49CB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ABE-D345-BCFB-72EB24F49CBC}"/>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ABE-D345-BCFB-72EB24F49CBC}"/>
            </c:ext>
          </c:extLst>
        </c:ser>
        <c:dLbls>
          <c:showLegendKey val="0"/>
          <c:showVal val="0"/>
          <c:showCatName val="0"/>
          <c:showSerName val="0"/>
          <c:showPercent val="0"/>
          <c:showBubbleSize val="0"/>
        </c:dLbls>
        <c:gapWidth val="219"/>
        <c:overlap val="-27"/>
        <c:axId val="1764328288"/>
        <c:axId val="1249945136"/>
      </c:barChart>
      <c:catAx>
        <c:axId val="176432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9945136"/>
        <c:crosses val="autoZero"/>
        <c:auto val="1"/>
        <c:lblAlgn val="ctr"/>
        <c:lblOffset val="100"/>
        <c:noMultiLvlLbl val="0"/>
      </c:catAx>
      <c:valAx>
        <c:axId val="124994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4328288"/>
        <c:crosses val="autoZero"/>
        <c:crossBetween val="between"/>
      </c:valAx>
      <c:spPr>
        <a:noFill/>
        <a:ln>
          <a:noFill/>
        </a:ln>
        <a:effectLst/>
      </c:spPr>
    </c:plotArea>
    <c:legend>
      <c:legendPos val="b"/>
      <c:layout>
        <c:manualLayout>
          <c:xMode val="edge"/>
          <c:yMode val="edge"/>
          <c:x val="0.35600789982860576"/>
          <c:y val="0.94573696615040581"/>
          <c:w val="0.28798420034278832"/>
          <c:h val="5.4263033849594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013A0-ED05-D848-AA37-6FEED990EA8D}" type="datetimeFigureOut">
              <a:rPr lang="en-US" smtClean="0"/>
              <a:t>3/6/2025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91B1C-A220-0746-A7D7-F3A73159E71F}" type="slidenum">
              <a:rPr lang="en-US" smtClean="0"/>
              <a:t>‹#›</a:t>
            </a:fld>
            <a:endParaRPr lang="en-US"/>
          </a:p>
        </p:txBody>
      </p:sp>
    </p:spTree>
    <p:extLst>
      <p:ext uri="{BB962C8B-B14F-4D97-AF65-F5344CB8AC3E}">
        <p14:creationId xmlns:p14="http://schemas.microsoft.com/office/powerpoint/2010/main" val="109928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a:t>
            </a:fld>
            <a:endParaRPr lang="en-US"/>
          </a:p>
        </p:txBody>
      </p:sp>
    </p:spTree>
    <p:extLst>
      <p:ext uri="{BB962C8B-B14F-4D97-AF65-F5344CB8AC3E}">
        <p14:creationId xmlns:p14="http://schemas.microsoft.com/office/powerpoint/2010/main" val="1200483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10</a:t>
            </a:fld>
            <a:endParaRPr lang="en-US"/>
          </a:p>
        </p:txBody>
      </p:sp>
    </p:spTree>
    <p:extLst>
      <p:ext uri="{BB962C8B-B14F-4D97-AF65-F5344CB8AC3E}">
        <p14:creationId xmlns:p14="http://schemas.microsoft.com/office/powerpoint/2010/main" val="190127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11</a:t>
            </a:fld>
            <a:endParaRPr lang="en-US"/>
          </a:p>
        </p:txBody>
      </p:sp>
    </p:spTree>
    <p:extLst>
      <p:ext uri="{BB962C8B-B14F-4D97-AF65-F5344CB8AC3E}">
        <p14:creationId xmlns:p14="http://schemas.microsoft.com/office/powerpoint/2010/main" val="2454594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12</a:t>
            </a:fld>
            <a:endParaRPr lang="en-US"/>
          </a:p>
        </p:txBody>
      </p:sp>
    </p:spTree>
    <p:extLst>
      <p:ext uri="{BB962C8B-B14F-4D97-AF65-F5344CB8AC3E}">
        <p14:creationId xmlns:p14="http://schemas.microsoft.com/office/powerpoint/2010/main" val="4224220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B647-106B-5801-EB79-EB74FF51E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EC794-E75A-AC54-5522-8EAB33A85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696FD-014C-218D-BC51-7970907459BA}"/>
              </a:ext>
            </a:extLst>
          </p:cNvPr>
          <p:cNvSpPr>
            <a:spLocks noGrp="1"/>
          </p:cNvSpPr>
          <p:nvPr>
            <p:ph type="body" idx="1"/>
          </p:nvPr>
        </p:nvSpPr>
        <p:spPr/>
        <p:txBody>
          <a:bodyPr/>
          <a:lstStyle/>
          <a:p>
            <a:endParaRPr lang="en-US" dirty="0">
              <a:ea typeface="Calibri"/>
              <a:cs typeface="Calibri"/>
            </a:endParaRPr>
          </a:p>
          <a:p>
            <a:endParaRPr lang="en-US">
              <a:ea typeface="Calibri" panose="020F0502020204030204"/>
              <a:cs typeface="Calibri"/>
            </a:endParaRPr>
          </a:p>
        </p:txBody>
      </p:sp>
      <p:sp>
        <p:nvSpPr>
          <p:cNvPr id="4" name="Slide Number Placeholder 3">
            <a:extLst>
              <a:ext uri="{FF2B5EF4-FFF2-40B4-BE49-F238E27FC236}">
                <a16:creationId xmlns:a16="http://schemas.microsoft.com/office/drawing/2014/main" id="{D557BA1E-D8DF-A804-EA23-F54821DF0981}"/>
              </a:ext>
            </a:extLst>
          </p:cNvPr>
          <p:cNvSpPr>
            <a:spLocks noGrp="1"/>
          </p:cNvSpPr>
          <p:nvPr>
            <p:ph type="sldNum" sz="quarter" idx="5"/>
          </p:nvPr>
        </p:nvSpPr>
        <p:spPr/>
        <p:txBody>
          <a:bodyPr/>
          <a:lstStyle/>
          <a:p>
            <a:fld id="{90691B1C-A220-0746-A7D7-F3A73159E71F}" type="slidenum">
              <a:rPr lang="en-US" smtClean="0"/>
              <a:t>13</a:t>
            </a:fld>
            <a:endParaRPr lang="en-US"/>
          </a:p>
        </p:txBody>
      </p:sp>
    </p:spTree>
    <p:extLst>
      <p:ext uri="{BB962C8B-B14F-4D97-AF65-F5344CB8AC3E}">
        <p14:creationId xmlns:p14="http://schemas.microsoft.com/office/powerpoint/2010/main" val="183273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14</a:t>
            </a:fld>
            <a:endParaRPr lang="en-US"/>
          </a:p>
        </p:txBody>
      </p:sp>
    </p:spTree>
    <p:extLst>
      <p:ext uri="{BB962C8B-B14F-4D97-AF65-F5344CB8AC3E}">
        <p14:creationId xmlns:p14="http://schemas.microsoft.com/office/powerpoint/2010/main" val="142106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15</a:t>
            </a:fld>
            <a:endParaRPr lang="en-US"/>
          </a:p>
        </p:txBody>
      </p:sp>
    </p:spTree>
    <p:extLst>
      <p:ext uri="{BB962C8B-B14F-4D97-AF65-F5344CB8AC3E}">
        <p14:creationId xmlns:p14="http://schemas.microsoft.com/office/powerpoint/2010/main" val="1250798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16</a:t>
            </a:fld>
            <a:endParaRPr lang="en-US"/>
          </a:p>
        </p:txBody>
      </p:sp>
    </p:spTree>
    <p:extLst>
      <p:ext uri="{BB962C8B-B14F-4D97-AF65-F5344CB8AC3E}">
        <p14:creationId xmlns:p14="http://schemas.microsoft.com/office/powerpoint/2010/main" val="2416505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17</a:t>
            </a:fld>
            <a:endParaRPr lang="en-US"/>
          </a:p>
        </p:txBody>
      </p:sp>
    </p:spTree>
    <p:extLst>
      <p:ext uri="{BB962C8B-B14F-4D97-AF65-F5344CB8AC3E}">
        <p14:creationId xmlns:p14="http://schemas.microsoft.com/office/powerpoint/2010/main" val="130820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18</a:t>
            </a:fld>
            <a:endParaRPr lang="en-US"/>
          </a:p>
        </p:txBody>
      </p:sp>
    </p:spTree>
    <p:extLst>
      <p:ext uri="{BB962C8B-B14F-4D97-AF65-F5344CB8AC3E}">
        <p14:creationId xmlns:p14="http://schemas.microsoft.com/office/powerpoint/2010/main" val="405539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2</a:t>
            </a:fld>
            <a:endParaRPr lang="en-US"/>
          </a:p>
        </p:txBody>
      </p:sp>
    </p:spTree>
    <p:extLst>
      <p:ext uri="{BB962C8B-B14F-4D97-AF65-F5344CB8AC3E}">
        <p14:creationId xmlns:p14="http://schemas.microsoft.com/office/powerpoint/2010/main" val="209047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3</a:t>
            </a:fld>
            <a:endParaRPr lang="en-US"/>
          </a:p>
        </p:txBody>
      </p:sp>
    </p:spTree>
    <p:extLst>
      <p:ext uri="{BB962C8B-B14F-4D97-AF65-F5344CB8AC3E}">
        <p14:creationId xmlns:p14="http://schemas.microsoft.com/office/powerpoint/2010/main" val="419921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4</a:t>
            </a:fld>
            <a:endParaRPr lang="en-US"/>
          </a:p>
        </p:txBody>
      </p:sp>
    </p:spTree>
    <p:extLst>
      <p:ext uri="{BB962C8B-B14F-4D97-AF65-F5344CB8AC3E}">
        <p14:creationId xmlns:p14="http://schemas.microsoft.com/office/powerpoint/2010/main" val="258513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5</a:t>
            </a:fld>
            <a:endParaRPr lang="en-US"/>
          </a:p>
        </p:txBody>
      </p:sp>
    </p:spTree>
    <p:extLst>
      <p:ext uri="{BB962C8B-B14F-4D97-AF65-F5344CB8AC3E}">
        <p14:creationId xmlns:p14="http://schemas.microsoft.com/office/powerpoint/2010/main" val="333329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6</a:t>
            </a:fld>
            <a:endParaRPr lang="en-US"/>
          </a:p>
        </p:txBody>
      </p:sp>
    </p:spTree>
    <p:extLst>
      <p:ext uri="{BB962C8B-B14F-4D97-AF65-F5344CB8AC3E}">
        <p14:creationId xmlns:p14="http://schemas.microsoft.com/office/powerpoint/2010/main" val="396697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7</a:t>
            </a:fld>
            <a:endParaRPr lang="en-US"/>
          </a:p>
        </p:txBody>
      </p:sp>
    </p:spTree>
    <p:extLst>
      <p:ext uri="{BB962C8B-B14F-4D97-AF65-F5344CB8AC3E}">
        <p14:creationId xmlns:p14="http://schemas.microsoft.com/office/powerpoint/2010/main" val="288013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8</a:t>
            </a:fld>
            <a:endParaRPr lang="en-US"/>
          </a:p>
        </p:txBody>
      </p:sp>
    </p:spTree>
    <p:extLst>
      <p:ext uri="{BB962C8B-B14F-4D97-AF65-F5344CB8AC3E}">
        <p14:creationId xmlns:p14="http://schemas.microsoft.com/office/powerpoint/2010/main" val="936972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9</a:t>
            </a:fld>
            <a:endParaRPr lang="en-US"/>
          </a:p>
        </p:txBody>
      </p:sp>
    </p:spTree>
    <p:extLst>
      <p:ext uri="{BB962C8B-B14F-4D97-AF65-F5344CB8AC3E}">
        <p14:creationId xmlns:p14="http://schemas.microsoft.com/office/powerpoint/2010/main" val="107366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0446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21677447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16705654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Ope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3A2ED42-38AC-C34E-9619-AB5CD11A2B8E}"/>
              </a:ext>
            </a:extLst>
          </p:cNvPr>
          <p:cNvSpPr>
            <a:spLocks noGrp="1"/>
          </p:cNvSpPr>
          <p:nvPr>
            <p:ph type="subTitle" idx="1" hasCustomPrompt="1"/>
          </p:nvPr>
        </p:nvSpPr>
        <p:spPr>
          <a:xfrm>
            <a:off x="1143000" y="5686937"/>
            <a:ext cx="3583858" cy="896739"/>
          </a:xfrm>
          <a:prstGeom prst="rect">
            <a:avLst/>
          </a:prstGeo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lorem ipsum</a:t>
            </a:r>
          </a:p>
        </p:txBody>
      </p:sp>
      <p:sp>
        <p:nvSpPr>
          <p:cNvPr id="10" name="Slide Number Placeholder 5">
            <a:extLst>
              <a:ext uri="{FF2B5EF4-FFF2-40B4-BE49-F238E27FC236}">
                <a16:creationId xmlns:a16="http://schemas.microsoft.com/office/drawing/2014/main" id="{B9C26842-E723-8744-8255-2C6A561CC863}"/>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5" name="Title 1">
            <a:extLst>
              <a:ext uri="{FF2B5EF4-FFF2-40B4-BE49-F238E27FC236}">
                <a16:creationId xmlns:a16="http://schemas.microsoft.com/office/drawing/2014/main" id="{7695B936-9477-BC4D-86BB-4989A5E83CAB}"/>
              </a:ext>
            </a:extLst>
          </p:cNvPr>
          <p:cNvSpPr>
            <a:spLocks noGrp="1"/>
          </p:cNvSpPr>
          <p:nvPr>
            <p:ph type="ctrTitle" hasCustomPrompt="1"/>
          </p:nvPr>
        </p:nvSpPr>
        <p:spPr>
          <a:xfrm>
            <a:off x="1143000" y="4016723"/>
            <a:ext cx="6858000" cy="1170794"/>
          </a:xfrm>
          <a:prstGeom prst="rect">
            <a:avLst/>
          </a:prstGeom>
        </p:spPr>
        <p:txBody>
          <a:bodyPr anchor="b">
            <a:norm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US"/>
              <a:t>Chapter Opener Title</a:t>
            </a:r>
          </a:p>
        </p:txBody>
      </p:sp>
    </p:spTree>
    <p:extLst>
      <p:ext uri="{BB962C8B-B14F-4D97-AF65-F5344CB8AC3E}">
        <p14:creationId xmlns:p14="http://schemas.microsoft.com/office/powerpoint/2010/main" val="2177234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Ope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4BFF706F-EBDC-EE43-B1AF-44776919814A}"/>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rgbClr val="50596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6" name="Subtitle 2">
            <a:extLst>
              <a:ext uri="{FF2B5EF4-FFF2-40B4-BE49-F238E27FC236}">
                <a16:creationId xmlns:a16="http://schemas.microsoft.com/office/drawing/2014/main" id="{B51C156E-1113-294D-A667-BDFE368EE4B9}"/>
              </a:ext>
            </a:extLst>
          </p:cNvPr>
          <p:cNvSpPr>
            <a:spLocks noGrp="1"/>
          </p:cNvSpPr>
          <p:nvPr>
            <p:ph type="subTitle" idx="1" hasCustomPrompt="1"/>
          </p:nvPr>
        </p:nvSpPr>
        <p:spPr>
          <a:xfrm>
            <a:off x="1143000" y="5686937"/>
            <a:ext cx="3583858" cy="896739"/>
          </a:xfrm>
          <a:prstGeom prst="rect">
            <a:avLst/>
          </a:prstGeom>
        </p:spPr>
        <p:txBody>
          <a:bodyPr>
            <a:normAutofit/>
          </a:bodyPr>
          <a:lstStyle>
            <a:lvl1pPr marL="0" indent="0" algn="l">
              <a:buNone/>
              <a:defRPr sz="2000">
                <a:solidFill>
                  <a:srgbClr val="50596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lorem ipsum</a:t>
            </a:r>
          </a:p>
        </p:txBody>
      </p:sp>
      <p:sp>
        <p:nvSpPr>
          <p:cNvPr id="7" name="Title 1">
            <a:extLst>
              <a:ext uri="{FF2B5EF4-FFF2-40B4-BE49-F238E27FC236}">
                <a16:creationId xmlns:a16="http://schemas.microsoft.com/office/drawing/2014/main" id="{2BA96B91-BECE-564E-9D4A-BAA84D176415}"/>
              </a:ext>
            </a:extLst>
          </p:cNvPr>
          <p:cNvSpPr>
            <a:spLocks noGrp="1"/>
          </p:cNvSpPr>
          <p:nvPr>
            <p:ph type="ctrTitle" hasCustomPrompt="1"/>
          </p:nvPr>
        </p:nvSpPr>
        <p:spPr>
          <a:xfrm>
            <a:off x="1143000" y="4016723"/>
            <a:ext cx="6858000" cy="1170794"/>
          </a:xfrm>
          <a:prstGeom prst="rect">
            <a:avLst/>
          </a:prstGeom>
        </p:spPr>
        <p:txBody>
          <a:bodyPr anchor="b">
            <a:normAutofit/>
          </a:bodyPr>
          <a:lstStyle>
            <a:lvl1pPr algn="l">
              <a:defRPr sz="3600" b="1" i="0">
                <a:solidFill>
                  <a:srgbClr val="505961"/>
                </a:solidFill>
                <a:latin typeface="Arial" panose="020B0604020202020204" pitchFamily="34" charset="0"/>
                <a:cs typeface="Arial" panose="020B0604020202020204" pitchFamily="34" charset="0"/>
              </a:defRPr>
            </a:lvl1pPr>
          </a:lstStyle>
          <a:p>
            <a:r>
              <a:rPr lang="en-US"/>
              <a:t>Section Opener Title</a:t>
            </a:r>
          </a:p>
        </p:txBody>
      </p:sp>
    </p:spTree>
    <p:extLst>
      <p:ext uri="{BB962C8B-B14F-4D97-AF65-F5344CB8AC3E}">
        <p14:creationId xmlns:p14="http://schemas.microsoft.com/office/powerpoint/2010/main" val="4243957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4F4A0-8E66-1845-A814-6ACCCE47AF1D}"/>
              </a:ext>
            </a:extLst>
          </p:cNvPr>
          <p:cNvSpPr>
            <a:spLocks noGrp="1"/>
          </p:cNvSpPr>
          <p:nvPr>
            <p:ph sz="half" idx="1" hasCustomPrompt="1"/>
          </p:nvPr>
        </p:nvSpPr>
        <p:spPr>
          <a:xfrm>
            <a:off x="959475" y="1341913"/>
            <a:ext cx="6858000" cy="4835052"/>
          </a:xfrm>
          <a:prstGeom prst="rect">
            <a:avLst/>
          </a:prstGeom>
        </p:spPr>
        <p:txBody>
          <a:bodyPr>
            <a:normAutofit/>
          </a:bodyPr>
          <a:lstStyle>
            <a:lvl1pPr marL="0" indent="0">
              <a:lnSpc>
                <a:spcPct val="150000"/>
              </a:lnSpc>
              <a:buFont typeface="Arial" panose="020B0604020202020204" pitchFamily="34" charset="0"/>
              <a:buNone/>
              <a:defRPr sz="2000">
                <a:solidFill>
                  <a:srgbClr val="505961"/>
                </a:solidFill>
                <a:latin typeface="Arial" panose="020B0604020202020204" pitchFamily="34" charset="0"/>
                <a:cs typeface="Arial" panose="020B0604020202020204" pitchFamily="34" charset="0"/>
              </a:defRPr>
            </a:lvl1pPr>
            <a:lvl2pPr>
              <a:defRPr>
                <a:solidFill>
                  <a:srgbClr val="505961"/>
                </a:solidFill>
              </a:defRPr>
            </a:lvl2pPr>
            <a:lvl3pPr>
              <a:defRPr>
                <a:solidFill>
                  <a:srgbClr val="505961"/>
                </a:solidFill>
              </a:defRPr>
            </a:lvl3pPr>
            <a:lvl4pPr>
              <a:defRPr>
                <a:solidFill>
                  <a:srgbClr val="505961"/>
                </a:solidFill>
              </a:defRPr>
            </a:lvl4pPr>
            <a:lvl5pPr>
              <a:defRPr>
                <a:solidFill>
                  <a:srgbClr val="505961"/>
                </a:solidFill>
              </a:defRPr>
            </a:lvl5pPr>
          </a:lstStyle>
          <a:p>
            <a:pPr marL="0" indent="0">
              <a:buNone/>
            </a:pPr>
            <a:r>
              <a:rPr lang="en-US"/>
              <a:t>Standard Styling</a:t>
            </a:r>
          </a:p>
          <a:p>
            <a:r>
              <a:rPr lang="en-US"/>
              <a:t>Arial font (</a:t>
            </a:r>
            <a:r>
              <a:rPr lang="en-US" sz="1350"/>
              <a:t>standard for most computers</a:t>
            </a:r>
            <a:r>
              <a:rPr lang="en-US"/>
              <a:t>)</a:t>
            </a:r>
          </a:p>
          <a:p>
            <a:r>
              <a:rPr lang="en-US"/>
              <a:t>4:3 layout</a:t>
            </a:r>
          </a:p>
        </p:txBody>
      </p:sp>
      <p:sp>
        <p:nvSpPr>
          <p:cNvPr id="9" name="Slide Number Placeholder 5">
            <a:extLst>
              <a:ext uri="{FF2B5EF4-FFF2-40B4-BE49-F238E27FC236}">
                <a16:creationId xmlns:a16="http://schemas.microsoft.com/office/drawing/2014/main" id="{BE850E73-4681-0249-8946-BAECA29B477A}"/>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rgbClr val="50596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7" name="Title 1">
            <a:extLst>
              <a:ext uri="{FF2B5EF4-FFF2-40B4-BE49-F238E27FC236}">
                <a16:creationId xmlns:a16="http://schemas.microsoft.com/office/drawing/2014/main" id="{68B869EE-3958-6142-968B-F45C9F22AC25}"/>
              </a:ext>
            </a:extLst>
          </p:cNvPr>
          <p:cNvSpPr>
            <a:spLocks noGrp="1"/>
          </p:cNvSpPr>
          <p:nvPr>
            <p:ph type="ctrTitle" hasCustomPrompt="1"/>
          </p:nvPr>
        </p:nvSpPr>
        <p:spPr>
          <a:xfrm>
            <a:off x="959475" y="62723"/>
            <a:ext cx="6858000" cy="782273"/>
          </a:xfrm>
          <a:prstGeom prst="rect">
            <a:avLst/>
          </a:prstGeom>
        </p:spPr>
        <p:txBody>
          <a:bodyPr anchor="b">
            <a:normAutofit/>
          </a:bodyPr>
          <a:lstStyle>
            <a:lvl1pPr algn="l">
              <a:defRPr sz="3000" b="1" i="0">
                <a:solidFill>
                  <a:srgbClr val="505961"/>
                </a:solidFill>
                <a:latin typeface="Arial" panose="020B0604020202020204" pitchFamily="34" charset="0"/>
                <a:cs typeface="Arial" panose="020B0604020202020204" pitchFamily="34" charset="0"/>
              </a:defRPr>
            </a:lvl1pPr>
          </a:lstStyle>
          <a:p>
            <a:r>
              <a:rPr lang="en-US"/>
              <a:t>Standard Layout</a:t>
            </a:r>
          </a:p>
        </p:txBody>
      </p:sp>
    </p:spTree>
    <p:extLst>
      <p:ext uri="{BB962C8B-B14F-4D97-AF65-F5344CB8AC3E}">
        <p14:creationId xmlns:p14="http://schemas.microsoft.com/office/powerpoint/2010/main" val="54961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349AD2-2BB6-5B41-AD68-A50FD5CEE38C}"/>
              </a:ext>
            </a:extLst>
          </p:cNvPr>
          <p:cNvSpPr>
            <a:spLocks noGrp="1"/>
          </p:cNvSpPr>
          <p:nvPr>
            <p:ph type="body" idx="1" hasCustomPrompt="1"/>
          </p:nvPr>
        </p:nvSpPr>
        <p:spPr>
          <a:xfrm>
            <a:off x="959476" y="1270661"/>
            <a:ext cx="3538706" cy="409700"/>
          </a:xfrm>
          <a:prstGeom prst="rect">
            <a:avLst/>
          </a:prstGeom>
        </p:spPr>
        <p:txBody>
          <a:bodyPr anchor="b">
            <a:normAutofit/>
          </a:bodyPr>
          <a:lstStyle>
            <a:lvl1pPr marL="0" indent="0">
              <a:buNone/>
              <a:defRPr sz="2400" b="1">
                <a:solidFill>
                  <a:srgbClr val="50596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D3DA94EE-D19F-0947-A22E-0A946A717268}"/>
              </a:ext>
            </a:extLst>
          </p:cNvPr>
          <p:cNvSpPr>
            <a:spLocks noGrp="1"/>
          </p:cNvSpPr>
          <p:nvPr>
            <p:ph sz="half" idx="2"/>
          </p:nvPr>
        </p:nvSpPr>
        <p:spPr>
          <a:xfrm>
            <a:off x="959476" y="1845734"/>
            <a:ext cx="3538706" cy="4426278"/>
          </a:xfrm>
          <a:prstGeom prst="rect">
            <a:avLst/>
          </a:prstGeom>
        </p:spPr>
        <p:txBody>
          <a:bodyPr>
            <a:normAutofit/>
          </a:bodyPr>
          <a:lstStyle>
            <a:lvl1pPr>
              <a:lnSpc>
                <a:spcPct val="150000"/>
              </a:lnSpc>
              <a:defRPr sz="2000">
                <a:solidFill>
                  <a:srgbClr val="505961"/>
                </a:solidFill>
                <a:latin typeface="Arial" panose="020B0604020202020204" pitchFamily="34" charset="0"/>
                <a:cs typeface="Arial" panose="020B0604020202020204" pitchFamily="34" charset="0"/>
              </a:defRPr>
            </a:lvl1pPr>
            <a:lvl2pPr>
              <a:lnSpc>
                <a:spcPct val="150000"/>
              </a:lnSpc>
              <a:defRPr sz="2000">
                <a:solidFill>
                  <a:srgbClr val="505961"/>
                </a:solidFill>
                <a:latin typeface="Arial" panose="020B0604020202020204" pitchFamily="34" charset="0"/>
                <a:cs typeface="Arial" panose="020B0604020202020204" pitchFamily="34" charset="0"/>
              </a:defRPr>
            </a:lvl2pPr>
            <a:lvl3pPr>
              <a:lnSpc>
                <a:spcPct val="150000"/>
              </a:lnSpc>
              <a:defRPr sz="2000">
                <a:solidFill>
                  <a:srgbClr val="505961"/>
                </a:solidFill>
                <a:latin typeface="Arial" panose="020B0604020202020204" pitchFamily="34" charset="0"/>
                <a:cs typeface="Arial" panose="020B0604020202020204" pitchFamily="34" charset="0"/>
              </a:defRPr>
            </a:lvl3pPr>
            <a:lvl4pPr>
              <a:lnSpc>
                <a:spcPct val="150000"/>
              </a:lnSpc>
              <a:defRPr sz="2000">
                <a:solidFill>
                  <a:srgbClr val="505961"/>
                </a:solidFill>
                <a:latin typeface="Arial" panose="020B0604020202020204" pitchFamily="34" charset="0"/>
                <a:cs typeface="Arial" panose="020B0604020202020204" pitchFamily="34" charset="0"/>
              </a:defRPr>
            </a:lvl4pPr>
            <a:lvl5pPr>
              <a:lnSpc>
                <a:spcPct val="150000"/>
              </a:lnSpc>
              <a:defRPr sz="2000">
                <a:solidFill>
                  <a:srgbClr val="50596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BCE10FDF-1195-814A-993E-77DAF791770C}"/>
              </a:ext>
            </a:extLst>
          </p:cNvPr>
          <p:cNvSpPr>
            <a:spLocks noGrp="1"/>
          </p:cNvSpPr>
          <p:nvPr>
            <p:ph type="body" idx="10" hasCustomPrompt="1"/>
          </p:nvPr>
        </p:nvSpPr>
        <p:spPr>
          <a:xfrm>
            <a:off x="4745864" y="1270661"/>
            <a:ext cx="3538706" cy="409700"/>
          </a:xfrm>
          <a:prstGeom prst="rect">
            <a:avLst/>
          </a:prstGeom>
        </p:spPr>
        <p:txBody>
          <a:bodyPr anchor="b">
            <a:normAutofit/>
          </a:bodyPr>
          <a:lstStyle>
            <a:lvl1pPr marL="0" indent="0">
              <a:buNone/>
              <a:defRPr sz="2400" b="1">
                <a:solidFill>
                  <a:srgbClr val="50596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12" name="Content Placeholder 3">
            <a:extLst>
              <a:ext uri="{FF2B5EF4-FFF2-40B4-BE49-F238E27FC236}">
                <a16:creationId xmlns:a16="http://schemas.microsoft.com/office/drawing/2014/main" id="{68AB9D3F-54E8-9449-A566-46719EB58A0E}"/>
              </a:ext>
            </a:extLst>
          </p:cNvPr>
          <p:cNvSpPr>
            <a:spLocks noGrp="1"/>
          </p:cNvSpPr>
          <p:nvPr>
            <p:ph sz="half" idx="11"/>
          </p:nvPr>
        </p:nvSpPr>
        <p:spPr>
          <a:xfrm>
            <a:off x="4745864" y="1845734"/>
            <a:ext cx="3538706" cy="4426278"/>
          </a:xfrm>
          <a:prstGeom prst="rect">
            <a:avLst/>
          </a:prstGeom>
        </p:spPr>
        <p:txBody>
          <a:bodyPr>
            <a:normAutofit/>
          </a:bodyPr>
          <a:lstStyle>
            <a:lvl1pPr>
              <a:lnSpc>
                <a:spcPct val="150000"/>
              </a:lnSpc>
              <a:defRPr sz="2000">
                <a:solidFill>
                  <a:srgbClr val="505961"/>
                </a:solidFill>
                <a:latin typeface="Arial" panose="020B0604020202020204" pitchFamily="34" charset="0"/>
                <a:cs typeface="Arial" panose="020B0604020202020204" pitchFamily="34" charset="0"/>
              </a:defRPr>
            </a:lvl1pPr>
            <a:lvl2pPr>
              <a:lnSpc>
                <a:spcPct val="150000"/>
              </a:lnSpc>
              <a:defRPr sz="2000">
                <a:solidFill>
                  <a:srgbClr val="505961"/>
                </a:solidFill>
                <a:latin typeface="Arial" panose="020B0604020202020204" pitchFamily="34" charset="0"/>
                <a:cs typeface="Arial" panose="020B0604020202020204" pitchFamily="34" charset="0"/>
              </a:defRPr>
            </a:lvl2pPr>
            <a:lvl3pPr>
              <a:lnSpc>
                <a:spcPct val="150000"/>
              </a:lnSpc>
              <a:defRPr sz="2000">
                <a:solidFill>
                  <a:srgbClr val="505961"/>
                </a:solidFill>
                <a:latin typeface="Arial" panose="020B0604020202020204" pitchFamily="34" charset="0"/>
                <a:cs typeface="Arial" panose="020B0604020202020204" pitchFamily="34" charset="0"/>
              </a:defRPr>
            </a:lvl3pPr>
            <a:lvl4pPr>
              <a:lnSpc>
                <a:spcPct val="150000"/>
              </a:lnSpc>
              <a:defRPr sz="2000">
                <a:solidFill>
                  <a:srgbClr val="505961"/>
                </a:solidFill>
                <a:latin typeface="Arial" panose="020B0604020202020204" pitchFamily="34" charset="0"/>
                <a:cs typeface="Arial" panose="020B0604020202020204" pitchFamily="34" charset="0"/>
              </a:defRPr>
            </a:lvl4pPr>
            <a:lvl5pPr>
              <a:lnSpc>
                <a:spcPct val="150000"/>
              </a:lnSpc>
              <a:defRPr sz="2000">
                <a:solidFill>
                  <a:srgbClr val="50596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E03F5CBD-A96B-2944-96C5-E6E899E641A7}"/>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rgbClr val="50596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9" name="Title 1">
            <a:extLst>
              <a:ext uri="{FF2B5EF4-FFF2-40B4-BE49-F238E27FC236}">
                <a16:creationId xmlns:a16="http://schemas.microsoft.com/office/drawing/2014/main" id="{86D21CF7-F033-BE4B-B7BC-6AF36BF33235}"/>
              </a:ext>
            </a:extLst>
          </p:cNvPr>
          <p:cNvSpPr>
            <a:spLocks noGrp="1"/>
          </p:cNvSpPr>
          <p:nvPr>
            <p:ph type="ctrTitle" hasCustomPrompt="1"/>
          </p:nvPr>
        </p:nvSpPr>
        <p:spPr>
          <a:xfrm>
            <a:off x="959475" y="62723"/>
            <a:ext cx="6858000" cy="782273"/>
          </a:xfrm>
          <a:prstGeom prst="rect">
            <a:avLst/>
          </a:prstGeom>
        </p:spPr>
        <p:txBody>
          <a:bodyPr anchor="b">
            <a:normAutofit/>
          </a:bodyPr>
          <a:lstStyle>
            <a:lvl1pPr algn="l">
              <a:defRPr sz="3000" b="1" i="0">
                <a:solidFill>
                  <a:srgbClr val="505961"/>
                </a:solidFill>
                <a:latin typeface="Arial" panose="020B0604020202020204" pitchFamily="34" charset="0"/>
                <a:cs typeface="Arial" panose="020B0604020202020204" pitchFamily="34" charset="0"/>
              </a:defRPr>
            </a:lvl1pPr>
          </a:lstStyle>
          <a:p>
            <a:r>
              <a:rPr lang="en-US"/>
              <a:t>Side by Side Layout</a:t>
            </a:r>
          </a:p>
        </p:txBody>
      </p:sp>
    </p:spTree>
    <p:extLst>
      <p:ext uri="{BB962C8B-B14F-4D97-AF65-F5344CB8AC3E}">
        <p14:creationId xmlns:p14="http://schemas.microsoft.com/office/powerpoint/2010/main" val="281235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mparis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94DE037-F7D6-9B42-AC0D-95DE961D675A}"/>
              </a:ext>
            </a:extLst>
          </p:cNvPr>
          <p:cNvSpPr>
            <a:spLocks noGrp="1"/>
          </p:cNvSpPr>
          <p:nvPr>
            <p:ph sz="half" idx="11" hasCustomPrompt="1"/>
          </p:nvPr>
        </p:nvSpPr>
        <p:spPr>
          <a:xfrm>
            <a:off x="4352517" y="1270662"/>
            <a:ext cx="3538706" cy="4827574"/>
          </a:xfrm>
          <a:prstGeom prst="rect">
            <a:avLst/>
          </a:prstGeom>
        </p:spPr>
        <p:txBody>
          <a:bodyPr>
            <a:normAutofit/>
          </a:bodyPr>
          <a:lstStyle>
            <a:lvl1pPr marL="0" indent="0">
              <a:lnSpc>
                <a:spcPct val="150000"/>
              </a:lnSpc>
              <a:buNone/>
              <a:defRPr sz="2000">
                <a:solidFill>
                  <a:srgbClr val="505961"/>
                </a:solidFill>
                <a:latin typeface="Arial" panose="020B0604020202020204" pitchFamily="34" charset="0"/>
                <a:cs typeface="Arial" panose="020B0604020202020204" pitchFamily="34" charset="0"/>
              </a:defRPr>
            </a:lvl1pPr>
            <a:lvl2pPr>
              <a:lnSpc>
                <a:spcPct val="150000"/>
              </a:lnSpc>
              <a:defRPr sz="2000">
                <a:solidFill>
                  <a:srgbClr val="505961"/>
                </a:solidFill>
                <a:latin typeface="Arial" panose="020B0604020202020204" pitchFamily="34" charset="0"/>
                <a:cs typeface="Arial" panose="020B0604020202020204" pitchFamily="34" charset="0"/>
              </a:defRPr>
            </a:lvl2pPr>
            <a:lvl3pPr>
              <a:lnSpc>
                <a:spcPct val="150000"/>
              </a:lnSpc>
              <a:defRPr sz="2000">
                <a:solidFill>
                  <a:srgbClr val="505961"/>
                </a:solidFill>
                <a:latin typeface="Arial" panose="020B0604020202020204" pitchFamily="34" charset="0"/>
                <a:cs typeface="Arial" panose="020B0604020202020204" pitchFamily="34" charset="0"/>
              </a:defRPr>
            </a:lvl3pPr>
            <a:lvl4pPr>
              <a:lnSpc>
                <a:spcPct val="150000"/>
              </a:lnSpc>
              <a:defRPr sz="2000">
                <a:solidFill>
                  <a:srgbClr val="505961"/>
                </a:solidFill>
                <a:latin typeface="Arial" panose="020B0604020202020204" pitchFamily="34" charset="0"/>
                <a:cs typeface="Arial" panose="020B0604020202020204" pitchFamily="34" charset="0"/>
              </a:defRPr>
            </a:lvl4pPr>
            <a:lvl5pPr>
              <a:lnSpc>
                <a:spcPct val="150000"/>
              </a:lnSpc>
              <a:defRPr sz="2000">
                <a:solidFill>
                  <a:srgbClr val="505961"/>
                </a:solidFill>
                <a:latin typeface="Arial" panose="020B0604020202020204" pitchFamily="34" charset="0"/>
                <a:cs typeface="Arial" panose="020B0604020202020204" pitchFamily="34" charset="0"/>
              </a:defRPr>
            </a:lvl5pPr>
          </a:lstStyle>
          <a:p>
            <a:pPr lvl="0"/>
            <a:r>
              <a:rPr lang="en-US"/>
              <a:t>Lorem Ipsum</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D85775C9-7141-7146-A9F2-C7AD0CFC507F}"/>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rgbClr val="50596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6" name="Table Placeholder 9">
            <a:extLst>
              <a:ext uri="{FF2B5EF4-FFF2-40B4-BE49-F238E27FC236}">
                <a16:creationId xmlns:a16="http://schemas.microsoft.com/office/drawing/2014/main" id="{967F1F27-FAF0-954E-9C68-1549F7C16C6B}"/>
              </a:ext>
            </a:extLst>
          </p:cNvPr>
          <p:cNvSpPr>
            <a:spLocks noGrp="1"/>
          </p:cNvSpPr>
          <p:nvPr>
            <p:ph type="tbl" sz="quarter" idx="10"/>
          </p:nvPr>
        </p:nvSpPr>
        <p:spPr>
          <a:xfrm>
            <a:off x="959475" y="1270662"/>
            <a:ext cx="2876550" cy="4851324"/>
          </a:xfrm>
        </p:spPr>
        <p:txBody>
          <a:bodyPr>
            <a:normAutofit/>
          </a:bodyPr>
          <a:lstStyle>
            <a:lvl1pPr marL="0" indent="0">
              <a:buNone/>
              <a:defRPr sz="2000">
                <a:solidFill>
                  <a:srgbClr val="505961"/>
                </a:solidFill>
                <a:latin typeface="Arial" panose="020B0604020202020204" pitchFamily="34" charset="0"/>
                <a:cs typeface="Arial" panose="020B0604020202020204" pitchFamily="34" charset="0"/>
              </a:defRPr>
            </a:lvl1pPr>
          </a:lstStyle>
          <a:p>
            <a:endParaRPr lang="en-US"/>
          </a:p>
        </p:txBody>
      </p:sp>
      <p:sp>
        <p:nvSpPr>
          <p:cNvPr id="8" name="Title 1">
            <a:extLst>
              <a:ext uri="{FF2B5EF4-FFF2-40B4-BE49-F238E27FC236}">
                <a16:creationId xmlns:a16="http://schemas.microsoft.com/office/drawing/2014/main" id="{5F83F11A-6BD1-A747-A207-A99086CCE9FC}"/>
              </a:ext>
            </a:extLst>
          </p:cNvPr>
          <p:cNvSpPr>
            <a:spLocks noGrp="1"/>
          </p:cNvSpPr>
          <p:nvPr>
            <p:ph type="ctrTitle" hasCustomPrompt="1"/>
          </p:nvPr>
        </p:nvSpPr>
        <p:spPr>
          <a:xfrm>
            <a:off x="959475" y="62723"/>
            <a:ext cx="6858000" cy="782273"/>
          </a:xfrm>
          <a:prstGeom prst="rect">
            <a:avLst/>
          </a:prstGeom>
        </p:spPr>
        <p:txBody>
          <a:bodyPr anchor="b">
            <a:normAutofit/>
          </a:bodyPr>
          <a:lstStyle>
            <a:lvl1pPr algn="l">
              <a:defRPr sz="3000" b="1" i="0">
                <a:solidFill>
                  <a:srgbClr val="505961"/>
                </a:solidFill>
                <a:latin typeface="Arial" panose="020B0604020202020204" pitchFamily="34" charset="0"/>
                <a:cs typeface="Arial" panose="020B0604020202020204" pitchFamily="34" charset="0"/>
              </a:defRPr>
            </a:lvl1pPr>
          </a:lstStyle>
          <a:p>
            <a:r>
              <a:rPr lang="en-US"/>
              <a:t>Side by Side Layout 2</a:t>
            </a:r>
          </a:p>
        </p:txBody>
      </p:sp>
    </p:spTree>
    <p:extLst>
      <p:ext uri="{BB962C8B-B14F-4D97-AF65-F5344CB8AC3E}">
        <p14:creationId xmlns:p14="http://schemas.microsoft.com/office/powerpoint/2010/main" val="540274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F345006C-F7BD-A244-AB8B-1A9EA1B6A91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6" name="Picture Placeholder 15">
            <a:extLst>
              <a:ext uri="{FF2B5EF4-FFF2-40B4-BE49-F238E27FC236}">
                <a16:creationId xmlns:a16="http://schemas.microsoft.com/office/drawing/2014/main" id="{0D7B4ED1-9CF3-2D4C-B0BA-8A1E6D487E7F}"/>
              </a:ext>
            </a:extLst>
          </p:cNvPr>
          <p:cNvSpPr>
            <a:spLocks noGrp="1"/>
          </p:cNvSpPr>
          <p:nvPr>
            <p:ph type="pic" sz="quarter" idx="10"/>
          </p:nvPr>
        </p:nvSpPr>
        <p:spPr>
          <a:xfrm>
            <a:off x="0" y="880534"/>
            <a:ext cx="9144000" cy="5725407"/>
          </a:xfrm>
        </p:spPr>
        <p:txBody>
          <a:bodyPr/>
          <a:lstStyle/>
          <a:p>
            <a:endParaRPr lang="en-US"/>
          </a:p>
        </p:txBody>
      </p:sp>
      <p:sp>
        <p:nvSpPr>
          <p:cNvPr id="10" name="Slide Number Placeholder 5">
            <a:extLst>
              <a:ext uri="{FF2B5EF4-FFF2-40B4-BE49-F238E27FC236}">
                <a16:creationId xmlns:a16="http://schemas.microsoft.com/office/drawing/2014/main" id="{59994299-5EFA-BD4C-988E-DBF079462721}"/>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rgbClr val="50596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17" name="Title 1">
            <a:extLst>
              <a:ext uri="{FF2B5EF4-FFF2-40B4-BE49-F238E27FC236}">
                <a16:creationId xmlns:a16="http://schemas.microsoft.com/office/drawing/2014/main" id="{01C54859-047E-B548-9513-E6ABDAB7D2C6}"/>
              </a:ext>
            </a:extLst>
          </p:cNvPr>
          <p:cNvSpPr>
            <a:spLocks noGrp="1"/>
          </p:cNvSpPr>
          <p:nvPr>
            <p:ph type="ctrTitle" hasCustomPrompt="1"/>
          </p:nvPr>
        </p:nvSpPr>
        <p:spPr>
          <a:xfrm>
            <a:off x="959475" y="62723"/>
            <a:ext cx="6858000" cy="782273"/>
          </a:xfrm>
          <a:prstGeom prst="rect">
            <a:avLst/>
          </a:prstGeom>
        </p:spPr>
        <p:txBody>
          <a:bodyPr anchor="b">
            <a:normAutofit/>
          </a:bodyPr>
          <a:lstStyle>
            <a:lvl1pPr algn="l">
              <a:defRPr sz="3000" b="1" i="0">
                <a:solidFill>
                  <a:srgbClr val="505961"/>
                </a:solidFill>
                <a:latin typeface="Arial" panose="020B0604020202020204" pitchFamily="34" charset="0"/>
                <a:cs typeface="Arial" panose="020B0604020202020204" pitchFamily="34" charset="0"/>
              </a:defRPr>
            </a:lvl1pPr>
          </a:lstStyle>
          <a:p>
            <a:r>
              <a:rPr lang="en-US"/>
              <a:t>Title if needed</a:t>
            </a:r>
          </a:p>
        </p:txBody>
      </p:sp>
    </p:spTree>
    <p:extLst>
      <p:ext uri="{BB962C8B-B14F-4D97-AF65-F5344CB8AC3E}">
        <p14:creationId xmlns:p14="http://schemas.microsoft.com/office/powerpoint/2010/main" val="73217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2A5A35E-C254-8249-9DBA-D9BC0D807545}"/>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rgbClr val="50596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12" name="Chart Placeholder 11">
            <a:extLst>
              <a:ext uri="{FF2B5EF4-FFF2-40B4-BE49-F238E27FC236}">
                <a16:creationId xmlns:a16="http://schemas.microsoft.com/office/drawing/2014/main" id="{114753D8-9F89-0C4D-8ED6-22F467CF4971}"/>
              </a:ext>
            </a:extLst>
          </p:cNvPr>
          <p:cNvSpPr>
            <a:spLocks noGrp="1"/>
          </p:cNvSpPr>
          <p:nvPr>
            <p:ph type="chart" sz="quarter" idx="10"/>
          </p:nvPr>
        </p:nvSpPr>
        <p:spPr>
          <a:xfrm>
            <a:off x="959476" y="1270661"/>
            <a:ext cx="7109391" cy="5035136"/>
          </a:xfrm>
        </p:spPr>
        <p:txBody>
          <a:bodyPr>
            <a:normAutofit/>
          </a:bodyPr>
          <a:lstStyle>
            <a:lvl1pPr>
              <a:defRPr sz="2000">
                <a:solidFill>
                  <a:srgbClr val="505961"/>
                </a:solidFill>
                <a:latin typeface="Arial" panose="020B0604020202020204" pitchFamily="34" charset="0"/>
                <a:cs typeface="Arial" panose="020B0604020202020204" pitchFamily="34" charset="0"/>
              </a:defRPr>
            </a:lvl1pPr>
          </a:lstStyle>
          <a:p>
            <a:endParaRPr lang="en-US"/>
          </a:p>
        </p:txBody>
      </p:sp>
      <p:sp>
        <p:nvSpPr>
          <p:cNvPr id="5" name="Title 1">
            <a:extLst>
              <a:ext uri="{FF2B5EF4-FFF2-40B4-BE49-F238E27FC236}">
                <a16:creationId xmlns:a16="http://schemas.microsoft.com/office/drawing/2014/main" id="{4B4F302A-6EE5-E242-9D3A-F663680E1468}"/>
              </a:ext>
            </a:extLst>
          </p:cNvPr>
          <p:cNvSpPr>
            <a:spLocks noGrp="1"/>
          </p:cNvSpPr>
          <p:nvPr>
            <p:ph type="ctrTitle" hasCustomPrompt="1"/>
          </p:nvPr>
        </p:nvSpPr>
        <p:spPr>
          <a:xfrm>
            <a:off x="959475" y="62723"/>
            <a:ext cx="6858000" cy="782273"/>
          </a:xfrm>
          <a:prstGeom prst="rect">
            <a:avLst/>
          </a:prstGeom>
        </p:spPr>
        <p:txBody>
          <a:bodyPr anchor="b">
            <a:normAutofit/>
          </a:bodyPr>
          <a:lstStyle>
            <a:lvl1pPr algn="l">
              <a:defRPr sz="3000" b="1" i="0">
                <a:solidFill>
                  <a:srgbClr val="505961"/>
                </a:solidFill>
                <a:latin typeface="Arial" panose="020B0604020202020204" pitchFamily="34" charset="0"/>
                <a:cs typeface="Arial" panose="020B0604020202020204" pitchFamily="34" charset="0"/>
              </a:defRPr>
            </a:lvl1pPr>
          </a:lstStyle>
          <a:p>
            <a:r>
              <a:rPr lang="en-US"/>
              <a:t>Chart</a:t>
            </a:r>
          </a:p>
        </p:txBody>
      </p:sp>
    </p:spTree>
    <p:extLst>
      <p:ext uri="{BB962C8B-B14F-4D97-AF65-F5344CB8AC3E}">
        <p14:creationId xmlns:p14="http://schemas.microsoft.com/office/powerpoint/2010/main" val="4048054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333FDBE-4B13-1849-A4FA-93EEEA039539}"/>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4" name="Text Placeholder 7">
            <a:extLst>
              <a:ext uri="{FF2B5EF4-FFF2-40B4-BE49-F238E27FC236}">
                <a16:creationId xmlns:a16="http://schemas.microsoft.com/office/drawing/2014/main" id="{E0DFE98E-E994-A344-B28A-549CB73FED68}"/>
              </a:ext>
            </a:extLst>
          </p:cNvPr>
          <p:cNvSpPr>
            <a:spLocks noGrp="1"/>
          </p:cNvSpPr>
          <p:nvPr>
            <p:ph type="body" sz="quarter" idx="12" hasCustomPrompt="1"/>
          </p:nvPr>
        </p:nvSpPr>
        <p:spPr>
          <a:xfrm>
            <a:off x="3259637" y="2240923"/>
            <a:ext cx="4854179" cy="4031087"/>
          </a:xfrm>
        </p:spPr>
        <p:txBody>
          <a:bodyPr>
            <a:normAutofit/>
          </a:bodyPr>
          <a:lstStyle>
            <a:lvl1pPr marL="0" indent="0">
              <a:lnSpc>
                <a:spcPct val="150000"/>
              </a:lnSpc>
              <a:buFont typeface="+mj-lt"/>
              <a:buNone/>
              <a:defRPr sz="2000" i="1">
                <a:solidFill>
                  <a:schemeClr val="bg1"/>
                </a:solidFill>
                <a:latin typeface="Arial" panose="020B0604020202020204" pitchFamily="34" charset="0"/>
                <a:cs typeface="Arial" panose="020B0604020202020204" pitchFamily="34" charset="0"/>
              </a:defRPr>
            </a:lvl1pPr>
          </a:lstStyle>
          <a:p>
            <a:pPr lvl="0"/>
            <a:r>
              <a:rPr lang="en-US"/>
              <a:t>NEFE leads a national community working together to meet the changing financial education needs of Americans. We mobilize and inspire educators, researchers, and advocates nationwide to maximize the impact of financial education.</a:t>
            </a:r>
          </a:p>
        </p:txBody>
      </p:sp>
    </p:spTree>
    <p:extLst>
      <p:ext uri="{BB962C8B-B14F-4D97-AF65-F5344CB8AC3E}">
        <p14:creationId xmlns:p14="http://schemas.microsoft.com/office/powerpoint/2010/main" val="420384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154049659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DDD69FE-3066-E346-9A89-0B8139BAB274}"/>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rgbClr val="50596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9" name="Text Placeholder 7">
            <a:extLst>
              <a:ext uri="{FF2B5EF4-FFF2-40B4-BE49-F238E27FC236}">
                <a16:creationId xmlns:a16="http://schemas.microsoft.com/office/drawing/2014/main" id="{991EA161-2248-4543-B8CC-87BBF2F76535}"/>
              </a:ext>
            </a:extLst>
          </p:cNvPr>
          <p:cNvSpPr>
            <a:spLocks noGrp="1"/>
          </p:cNvSpPr>
          <p:nvPr>
            <p:ph type="body" sz="quarter" idx="12" hasCustomPrompt="1"/>
          </p:nvPr>
        </p:nvSpPr>
        <p:spPr>
          <a:xfrm>
            <a:off x="3259637" y="2240923"/>
            <a:ext cx="4854179" cy="4031087"/>
          </a:xfrm>
        </p:spPr>
        <p:txBody>
          <a:bodyPr>
            <a:normAutofit/>
          </a:bodyPr>
          <a:lstStyle>
            <a:lvl1pPr marL="0" indent="0">
              <a:lnSpc>
                <a:spcPct val="150000"/>
              </a:lnSpc>
              <a:buFont typeface="+mj-lt"/>
              <a:buNone/>
              <a:defRPr sz="2000" i="1">
                <a:solidFill>
                  <a:srgbClr val="505961"/>
                </a:solidFill>
                <a:latin typeface="Arial" panose="020B0604020202020204" pitchFamily="34" charset="0"/>
                <a:cs typeface="Arial" panose="020B0604020202020204" pitchFamily="34" charset="0"/>
              </a:defRPr>
            </a:lvl1pPr>
          </a:lstStyle>
          <a:p>
            <a:pPr lvl="0"/>
            <a:r>
              <a:rPr lang="en-US"/>
              <a:t>NEFE leads a national community working together to meet the changing financial education needs of Americans. We mobilize and inspire educators, researchers, and advocates nationwide to maximize the impact of financial education.</a:t>
            </a:r>
          </a:p>
        </p:txBody>
      </p:sp>
    </p:spTree>
    <p:extLst>
      <p:ext uri="{BB962C8B-B14F-4D97-AF65-F5344CB8AC3E}">
        <p14:creationId xmlns:p14="http://schemas.microsoft.com/office/powerpoint/2010/main" val="2972380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EF9C6C7-F4A4-0448-B058-3AE899577526}"/>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4" name="Text Placeholder 7">
            <a:extLst>
              <a:ext uri="{FF2B5EF4-FFF2-40B4-BE49-F238E27FC236}">
                <a16:creationId xmlns:a16="http://schemas.microsoft.com/office/drawing/2014/main" id="{9E2F916C-CEE0-5241-B6D3-79914D862FE7}"/>
              </a:ext>
            </a:extLst>
          </p:cNvPr>
          <p:cNvSpPr>
            <a:spLocks noGrp="1"/>
          </p:cNvSpPr>
          <p:nvPr>
            <p:ph type="body" sz="quarter" idx="12" hasCustomPrompt="1"/>
          </p:nvPr>
        </p:nvSpPr>
        <p:spPr>
          <a:xfrm>
            <a:off x="3259637" y="2240923"/>
            <a:ext cx="4854179" cy="4031087"/>
          </a:xfrm>
        </p:spPr>
        <p:txBody>
          <a:bodyPr>
            <a:normAutofit/>
          </a:bodyPr>
          <a:lstStyle>
            <a:lvl1pPr marL="0" indent="0">
              <a:lnSpc>
                <a:spcPct val="150000"/>
              </a:lnSpc>
              <a:buFont typeface="+mj-lt"/>
              <a:buNone/>
              <a:defRPr sz="2000" i="1">
                <a:solidFill>
                  <a:schemeClr val="bg1"/>
                </a:solidFill>
                <a:latin typeface="Arial" panose="020B0604020202020204" pitchFamily="34" charset="0"/>
                <a:cs typeface="Arial" panose="020B0604020202020204" pitchFamily="34" charset="0"/>
              </a:defRPr>
            </a:lvl1pPr>
          </a:lstStyle>
          <a:p>
            <a:pPr lvl="0"/>
            <a:r>
              <a:rPr lang="en-US"/>
              <a:t>NEFE leads a national community working together to meet the changing financial education needs of Americans. We mobilize and inspire educators, researchers, and advocates nationwide to maximize the impact of financial education.</a:t>
            </a:r>
          </a:p>
        </p:txBody>
      </p:sp>
    </p:spTree>
    <p:extLst>
      <p:ext uri="{BB962C8B-B14F-4D97-AF65-F5344CB8AC3E}">
        <p14:creationId xmlns:p14="http://schemas.microsoft.com/office/powerpoint/2010/main" val="3301966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uot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01540E2-1652-A749-8626-C34F5E3C8865}"/>
              </a:ext>
            </a:extLst>
          </p:cNvPr>
          <p:cNvSpPr>
            <a:spLocks noGrp="1"/>
          </p:cNvSpPr>
          <p:nvPr>
            <p:ph type="sldNum" sz="quarter" idx="4"/>
          </p:nvPr>
        </p:nvSpPr>
        <p:spPr>
          <a:xfrm>
            <a:off x="6972300" y="6583676"/>
            <a:ext cx="20574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64F12D03-C2F7-9845-A612-6A708C696EFE}" type="slidenum">
              <a:rPr lang="en-US" smtClean="0"/>
              <a:pPr/>
              <a:t>‹#›</a:t>
            </a:fld>
            <a:endParaRPr lang="en-US"/>
          </a:p>
        </p:txBody>
      </p:sp>
      <p:sp>
        <p:nvSpPr>
          <p:cNvPr id="5" name="Text Placeholder 7">
            <a:extLst>
              <a:ext uri="{FF2B5EF4-FFF2-40B4-BE49-F238E27FC236}">
                <a16:creationId xmlns:a16="http://schemas.microsoft.com/office/drawing/2014/main" id="{5AA29568-9ACC-D143-8FA7-3772052618B7}"/>
              </a:ext>
            </a:extLst>
          </p:cNvPr>
          <p:cNvSpPr>
            <a:spLocks noGrp="1"/>
          </p:cNvSpPr>
          <p:nvPr>
            <p:ph type="body" sz="quarter" idx="12" hasCustomPrompt="1"/>
          </p:nvPr>
        </p:nvSpPr>
        <p:spPr>
          <a:xfrm>
            <a:off x="3259637" y="2240923"/>
            <a:ext cx="4854179" cy="4031087"/>
          </a:xfrm>
        </p:spPr>
        <p:txBody>
          <a:bodyPr>
            <a:normAutofit/>
          </a:bodyPr>
          <a:lstStyle>
            <a:lvl1pPr marL="0" indent="0">
              <a:lnSpc>
                <a:spcPct val="150000"/>
              </a:lnSpc>
              <a:buFont typeface="+mj-lt"/>
              <a:buNone/>
              <a:defRPr sz="2000" i="1">
                <a:solidFill>
                  <a:schemeClr val="bg1"/>
                </a:solidFill>
                <a:latin typeface="Arial" panose="020B0604020202020204" pitchFamily="34" charset="0"/>
                <a:cs typeface="Arial" panose="020B0604020202020204" pitchFamily="34" charset="0"/>
              </a:defRPr>
            </a:lvl1pPr>
          </a:lstStyle>
          <a:p>
            <a:pPr lvl="0"/>
            <a:r>
              <a:rPr lang="en-US"/>
              <a:t>NEFE leads a national community working together to meet the changing financial education needs of Americans. We mobilize and inspire educators, researchers, and advocates nationwide to maximize the impact of financial education.</a:t>
            </a:r>
          </a:p>
        </p:txBody>
      </p:sp>
    </p:spTree>
    <p:extLst>
      <p:ext uri="{BB962C8B-B14F-4D97-AF65-F5344CB8AC3E}">
        <p14:creationId xmlns:p14="http://schemas.microsoft.com/office/powerpoint/2010/main" val="3110591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dp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C586-DF74-1943-9405-65B584670780}"/>
              </a:ext>
            </a:extLst>
          </p:cNvPr>
          <p:cNvSpPr>
            <a:spLocks noGrp="1"/>
          </p:cNvSpPr>
          <p:nvPr>
            <p:ph type="body" sz="quarter" idx="10" hasCustomPrompt="1"/>
          </p:nvPr>
        </p:nvSpPr>
        <p:spPr>
          <a:xfrm>
            <a:off x="516840" y="5620819"/>
            <a:ext cx="3455194" cy="526293"/>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emailaddress@nefe.org</a:t>
            </a:r>
            <a:endParaRPr lang="en-US"/>
          </a:p>
          <a:p>
            <a:pPr lvl="0"/>
            <a:endParaRPr lang="en-US"/>
          </a:p>
        </p:txBody>
      </p:sp>
      <p:sp>
        <p:nvSpPr>
          <p:cNvPr id="4" name="Text Placeholder 2">
            <a:extLst>
              <a:ext uri="{FF2B5EF4-FFF2-40B4-BE49-F238E27FC236}">
                <a16:creationId xmlns:a16="http://schemas.microsoft.com/office/drawing/2014/main" id="{DD5313B1-A797-FD4A-8D1B-43E8C6DD029C}"/>
              </a:ext>
            </a:extLst>
          </p:cNvPr>
          <p:cNvSpPr>
            <a:spLocks noGrp="1"/>
          </p:cNvSpPr>
          <p:nvPr>
            <p:ph type="body" sz="quarter" idx="11" hasCustomPrompt="1"/>
          </p:nvPr>
        </p:nvSpPr>
        <p:spPr>
          <a:xfrm>
            <a:off x="516840" y="5138591"/>
            <a:ext cx="3455194" cy="383789"/>
          </a:xfrm>
        </p:spPr>
        <p:txBody>
          <a:bodyPr>
            <a:normAutofit/>
          </a:bodyPr>
          <a:lstStyle>
            <a:lvl1pPr marL="0" indent="0" algn="l">
              <a:buNone/>
              <a:defRPr sz="2000" b="1">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p>
        </p:txBody>
      </p:sp>
      <p:sp>
        <p:nvSpPr>
          <p:cNvPr id="5" name="Text Placeholder 2">
            <a:extLst>
              <a:ext uri="{FF2B5EF4-FFF2-40B4-BE49-F238E27FC236}">
                <a16:creationId xmlns:a16="http://schemas.microsoft.com/office/drawing/2014/main" id="{925B9E87-B045-9C4E-AEF3-8E1D3F5B3EBA}"/>
              </a:ext>
            </a:extLst>
          </p:cNvPr>
          <p:cNvSpPr>
            <a:spLocks noGrp="1"/>
          </p:cNvSpPr>
          <p:nvPr>
            <p:ph type="body" sz="quarter" idx="12" hasCustomPrompt="1"/>
          </p:nvPr>
        </p:nvSpPr>
        <p:spPr>
          <a:xfrm>
            <a:off x="5496344" y="5138591"/>
            <a:ext cx="2435082" cy="298114"/>
          </a:xfrm>
        </p:spPr>
        <p:txBody>
          <a:bodyPr>
            <a:noAutofit/>
          </a:bodyPr>
          <a:lstStyle>
            <a:lvl1pPr marL="0" indent="0" algn="r">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handle</a:t>
            </a:r>
          </a:p>
        </p:txBody>
      </p:sp>
      <p:sp>
        <p:nvSpPr>
          <p:cNvPr id="6" name="Text Placeholder 2">
            <a:extLst>
              <a:ext uri="{FF2B5EF4-FFF2-40B4-BE49-F238E27FC236}">
                <a16:creationId xmlns:a16="http://schemas.microsoft.com/office/drawing/2014/main" id="{A368D700-89A7-2048-9722-EAA53265D3B4}"/>
              </a:ext>
            </a:extLst>
          </p:cNvPr>
          <p:cNvSpPr>
            <a:spLocks noGrp="1"/>
          </p:cNvSpPr>
          <p:nvPr>
            <p:ph type="body" sz="quarter" idx="13" hasCustomPrompt="1"/>
          </p:nvPr>
        </p:nvSpPr>
        <p:spPr>
          <a:xfrm>
            <a:off x="5496344" y="5585852"/>
            <a:ext cx="2435082" cy="298114"/>
          </a:xfrm>
        </p:spPr>
        <p:txBody>
          <a:bodyPr>
            <a:noAutofit/>
          </a:bodyPr>
          <a:lstStyle>
            <a:lvl1pPr marL="0" indent="0" algn="r">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handle</a:t>
            </a:r>
          </a:p>
        </p:txBody>
      </p:sp>
      <p:sp>
        <p:nvSpPr>
          <p:cNvPr id="7" name="Text Placeholder 2">
            <a:extLst>
              <a:ext uri="{FF2B5EF4-FFF2-40B4-BE49-F238E27FC236}">
                <a16:creationId xmlns:a16="http://schemas.microsoft.com/office/drawing/2014/main" id="{D09A0FFC-6EC3-0744-8489-844AA809E726}"/>
              </a:ext>
            </a:extLst>
          </p:cNvPr>
          <p:cNvSpPr>
            <a:spLocks noGrp="1"/>
          </p:cNvSpPr>
          <p:nvPr>
            <p:ph type="body" sz="quarter" idx="14" hasCustomPrompt="1"/>
          </p:nvPr>
        </p:nvSpPr>
        <p:spPr>
          <a:xfrm>
            <a:off x="5496344" y="6033113"/>
            <a:ext cx="2435082" cy="298114"/>
          </a:xfrm>
        </p:spPr>
        <p:txBody>
          <a:bodyPr>
            <a:noAutofit/>
          </a:bodyPr>
          <a:lstStyle>
            <a:lvl1pPr marL="0" indent="0" algn="r">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handle</a:t>
            </a:r>
          </a:p>
        </p:txBody>
      </p:sp>
    </p:spTree>
    <p:extLst>
      <p:ext uri="{BB962C8B-B14F-4D97-AF65-F5344CB8AC3E}">
        <p14:creationId xmlns:p14="http://schemas.microsoft.com/office/powerpoint/2010/main" val="3628302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89CC9F-33DD-C84F-84BA-253B95D5CC95}"/>
              </a:ext>
            </a:extLst>
          </p:cNvPr>
          <p:cNvSpPr>
            <a:spLocks noGrp="1"/>
          </p:cNvSpPr>
          <p:nvPr>
            <p:ph type="ctrTitle" hasCustomPrompt="1"/>
          </p:nvPr>
        </p:nvSpPr>
        <p:spPr>
          <a:xfrm>
            <a:off x="778398" y="2288683"/>
            <a:ext cx="6858000" cy="1287873"/>
          </a:xfrm>
          <a:prstGeom prst="rect">
            <a:avLst/>
          </a:prstGeom>
        </p:spPr>
        <p:txBody>
          <a:bodyPr anchor="b">
            <a:normAutofit/>
          </a:bodyPr>
          <a:lstStyle>
            <a:lvl1pPr algn="l">
              <a:defRPr sz="4000" b="1" i="0">
                <a:solidFill>
                  <a:srgbClr val="505961"/>
                </a:solidFill>
                <a:latin typeface="Arial" panose="020B0604020202020204" pitchFamily="34" charset="0"/>
                <a:cs typeface="Arial" panose="020B0604020202020204" pitchFamily="34" charset="0"/>
              </a:defRPr>
            </a:lvl1pPr>
          </a:lstStyle>
          <a:p>
            <a:r>
              <a:rPr lang="en-US"/>
              <a:t>Presentation Title</a:t>
            </a:r>
          </a:p>
        </p:txBody>
      </p:sp>
      <p:sp>
        <p:nvSpPr>
          <p:cNvPr id="8" name="Subtitle 2">
            <a:extLst>
              <a:ext uri="{FF2B5EF4-FFF2-40B4-BE49-F238E27FC236}">
                <a16:creationId xmlns:a16="http://schemas.microsoft.com/office/drawing/2014/main" id="{3100B700-269E-0343-BB17-0375968FA259}"/>
              </a:ext>
            </a:extLst>
          </p:cNvPr>
          <p:cNvSpPr>
            <a:spLocks noGrp="1"/>
          </p:cNvSpPr>
          <p:nvPr>
            <p:ph type="subTitle" idx="1" hasCustomPrompt="1"/>
          </p:nvPr>
        </p:nvSpPr>
        <p:spPr>
          <a:xfrm>
            <a:off x="778398" y="4066225"/>
            <a:ext cx="3583858" cy="639161"/>
          </a:xfrm>
          <a:prstGeom prst="rect">
            <a:avLst/>
          </a:prstGeom>
        </p:spPr>
        <p:txBody>
          <a:bodyPr>
            <a:normAutofit/>
          </a:bodyPr>
          <a:lstStyle>
            <a:lvl1pPr marL="0" indent="0" algn="l">
              <a:buNone/>
              <a:defRPr sz="2000">
                <a:solidFill>
                  <a:srgbClr val="50596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Lorem Ipsum</a:t>
            </a:r>
          </a:p>
        </p:txBody>
      </p:sp>
    </p:spTree>
    <p:extLst>
      <p:ext uri="{BB962C8B-B14F-4D97-AF65-F5344CB8AC3E}">
        <p14:creationId xmlns:p14="http://schemas.microsoft.com/office/powerpoint/2010/main" val="2756206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38F37F-2D8A-5A48-9072-045E27BE5CA8}"/>
              </a:ext>
            </a:extLst>
          </p:cNvPr>
          <p:cNvSpPr>
            <a:spLocks noGrp="1"/>
          </p:cNvSpPr>
          <p:nvPr>
            <p:ph type="sldNum" sz="quarter" idx="10"/>
          </p:nvPr>
        </p:nvSpPr>
        <p:spPr/>
        <p:txBody>
          <a:bodyPr/>
          <a:lstStyle/>
          <a:p>
            <a:fld id="{64F12D03-C2F7-9845-A612-6A708C696EFE}" type="slidenum">
              <a:rPr lang="en-US" smtClean="0"/>
              <a:pPr/>
              <a:t>‹#›</a:t>
            </a:fld>
            <a:endParaRPr lang="en-US"/>
          </a:p>
        </p:txBody>
      </p:sp>
      <p:graphicFrame>
        <p:nvGraphicFramePr>
          <p:cNvPr id="4" name="Table 3">
            <a:extLst>
              <a:ext uri="{FF2B5EF4-FFF2-40B4-BE49-F238E27FC236}">
                <a16:creationId xmlns:a16="http://schemas.microsoft.com/office/drawing/2014/main" id="{E86C1AED-19CE-DF47-B6AF-CC7C13E2A825}"/>
              </a:ext>
            </a:extLst>
          </p:cNvPr>
          <p:cNvGraphicFramePr>
            <a:graphicFrameLocks noGrp="1"/>
          </p:cNvGraphicFramePr>
          <p:nvPr userDrawn="1">
            <p:extLst>
              <p:ext uri="{D42A27DB-BD31-4B8C-83A1-F6EECF244321}">
                <p14:modId xmlns:p14="http://schemas.microsoft.com/office/powerpoint/2010/main" val="3585993169"/>
              </p:ext>
            </p:extLst>
          </p:nvPr>
        </p:nvGraphicFramePr>
        <p:xfrm>
          <a:off x="754626" y="1789509"/>
          <a:ext cx="2860170" cy="3371412"/>
        </p:xfrm>
        <a:graphic>
          <a:graphicData uri="http://schemas.openxmlformats.org/drawingml/2006/table">
            <a:tbl>
              <a:tblPr firstRow="1" bandRow="1">
                <a:tableStyleId>{5C22544A-7EE6-4342-B048-85BDC9FD1C3A}</a:tableStyleId>
              </a:tblPr>
              <a:tblGrid>
                <a:gridCol w="953390">
                  <a:extLst>
                    <a:ext uri="{9D8B030D-6E8A-4147-A177-3AD203B41FA5}">
                      <a16:colId xmlns:a16="http://schemas.microsoft.com/office/drawing/2014/main" val="537157597"/>
                    </a:ext>
                  </a:extLst>
                </a:gridCol>
                <a:gridCol w="953390">
                  <a:extLst>
                    <a:ext uri="{9D8B030D-6E8A-4147-A177-3AD203B41FA5}">
                      <a16:colId xmlns:a16="http://schemas.microsoft.com/office/drawing/2014/main" val="2768162116"/>
                    </a:ext>
                  </a:extLst>
                </a:gridCol>
                <a:gridCol w="953390">
                  <a:extLst>
                    <a:ext uri="{9D8B030D-6E8A-4147-A177-3AD203B41FA5}">
                      <a16:colId xmlns:a16="http://schemas.microsoft.com/office/drawing/2014/main" val="4013695773"/>
                    </a:ext>
                  </a:extLst>
                </a:gridCol>
              </a:tblGrid>
              <a:tr h="842853">
                <a:tc gridSpan="3">
                  <a:txBody>
                    <a:bodyPr/>
                    <a:lstStyle/>
                    <a:p>
                      <a:pPr algn="ctr"/>
                      <a:r>
                        <a:rPr lang="en-US">
                          <a:latin typeface="Arial" panose="020B0604020202020204" pitchFamily="34" charset="0"/>
                          <a:cs typeface="Arial" panose="020B0604020202020204" pitchFamily="34" charset="0"/>
                        </a:rPr>
                        <a:t>Lorem Ipsum</a:t>
                      </a:r>
                    </a:p>
                  </a:txBody>
                  <a:tcPr marL="68580" marR="6858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483980"/>
                  </a:ext>
                </a:extLst>
              </a:tr>
              <a:tr h="842853">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tc>
                  <a:txBody>
                    <a:bodyPr/>
                    <a:lstStyle/>
                    <a:p>
                      <a:pPr algn="ctr"/>
                      <a:r>
                        <a:rPr lang="en-US" sz="1400">
                          <a:latin typeface="Arial" panose="020B0604020202020204" pitchFamily="34" charset="0"/>
                          <a:cs typeface="Arial" panose="020B0604020202020204" pitchFamily="34" charset="0"/>
                        </a:rPr>
                        <a:t>Ipsum</a:t>
                      </a:r>
                    </a:p>
                  </a:txBody>
                  <a:tcPr marL="68580" marR="68580" anchor="ctr"/>
                </a:tc>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extLst>
                  <a:ext uri="{0D108BD9-81ED-4DB2-BD59-A6C34878D82A}">
                    <a16:rowId xmlns:a16="http://schemas.microsoft.com/office/drawing/2014/main" val="1267599176"/>
                  </a:ext>
                </a:extLst>
              </a:tr>
              <a:tr h="842853">
                <a:tc>
                  <a:txBody>
                    <a:bodyPr/>
                    <a:lstStyle/>
                    <a:p>
                      <a:pPr algn="ctr"/>
                      <a:r>
                        <a:rPr lang="en-US" sz="1400">
                          <a:latin typeface="Arial" panose="020B0604020202020204" pitchFamily="34" charset="0"/>
                          <a:cs typeface="Arial" panose="020B0604020202020204" pitchFamily="34" charset="0"/>
                        </a:rPr>
                        <a:t>Ipsum</a:t>
                      </a:r>
                    </a:p>
                  </a:txBody>
                  <a:tcPr marL="68580" marR="68580" anchor="ctr"/>
                </a:tc>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tc>
                  <a:txBody>
                    <a:bodyPr/>
                    <a:lstStyle/>
                    <a:p>
                      <a:pPr algn="ctr"/>
                      <a:r>
                        <a:rPr lang="en-US" sz="1400">
                          <a:latin typeface="Arial" panose="020B0604020202020204" pitchFamily="34" charset="0"/>
                          <a:cs typeface="Arial" panose="020B0604020202020204" pitchFamily="34" charset="0"/>
                        </a:rPr>
                        <a:t>Ipsum</a:t>
                      </a:r>
                    </a:p>
                  </a:txBody>
                  <a:tcPr marL="68580" marR="68580" anchor="ctr"/>
                </a:tc>
                <a:extLst>
                  <a:ext uri="{0D108BD9-81ED-4DB2-BD59-A6C34878D82A}">
                    <a16:rowId xmlns:a16="http://schemas.microsoft.com/office/drawing/2014/main" val="2139988896"/>
                  </a:ext>
                </a:extLst>
              </a:tr>
              <a:tr h="842853">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tc>
                  <a:txBody>
                    <a:bodyPr/>
                    <a:lstStyle/>
                    <a:p>
                      <a:pPr algn="ctr"/>
                      <a:r>
                        <a:rPr lang="en-US" sz="1400">
                          <a:latin typeface="Arial" panose="020B0604020202020204" pitchFamily="34" charset="0"/>
                          <a:cs typeface="Arial" panose="020B0604020202020204" pitchFamily="34" charset="0"/>
                        </a:rPr>
                        <a:t>Ipsum</a:t>
                      </a:r>
                    </a:p>
                  </a:txBody>
                  <a:tcPr marL="68580" marR="68580" anchor="ctr"/>
                </a:tc>
                <a:tc>
                  <a:txBody>
                    <a:bodyPr/>
                    <a:lstStyle/>
                    <a:p>
                      <a:pPr algn="ctr"/>
                      <a:r>
                        <a:rPr lang="en-US" sz="1400">
                          <a:latin typeface="Arial" panose="020B0604020202020204" pitchFamily="34" charset="0"/>
                          <a:cs typeface="Arial" panose="020B0604020202020204" pitchFamily="34" charset="0"/>
                        </a:rPr>
                        <a:t>Lorem</a:t>
                      </a:r>
                    </a:p>
                  </a:txBody>
                  <a:tcPr marL="68580" marR="68580" anchor="ctr"/>
                </a:tc>
                <a:extLst>
                  <a:ext uri="{0D108BD9-81ED-4DB2-BD59-A6C34878D82A}">
                    <a16:rowId xmlns:a16="http://schemas.microsoft.com/office/drawing/2014/main" val="3020770064"/>
                  </a:ext>
                </a:extLst>
              </a:tr>
            </a:tbl>
          </a:graphicData>
        </a:graphic>
      </p:graphicFrame>
      <p:graphicFrame>
        <p:nvGraphicFramePr>
          <p:cNvPr id="6" name="Chart 5">
            <a:extLst>
              <a:ext uri="{FF2B5EF4-FFF2-40B4-BE49-F238E27FC236}">
                <a16:creationId xmlns:a16="http://schemas.microsoft.com/office/drawing/2014/main" id="{344D13B6-8CFD-364C-BE2D-427E7A25D9C8}"/>
              </a:ext>
            </a:extLst>
          </p:cNvPr>
          <p:cNvGraphicFramePr/>
          <p:nvPr userDrawn="1">
            <p:extLst>
              <p:ext uri="{D42A27DB-BD31-4B8C-83A1-F6EECF244321}">
                <p14:modId xmlns:p14="http://schemas.microsoft.com/office/powerpoint/2010/main" val="4208711608"/>
              </p:ext>
            </p:extLst>
          </p:nvPr>
        </p:nvGraphicFramePr>
        <p:xfrm>
          <a:off x="3963390" y="1338247"/>
          <a:ext cx="4573979" cy="4502181"/>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216FB789-C94D-AB40-8166-159688AF4C05}"/>
              </a:ext>
            </a:extLst>
          </p:cNvPr>
          <p:cNvSpPr>
            <a:spLocks noGrp="1"/>
          </p:cNvSpPr>
          <p:nvPr>
            <p:ph type="ctrTitle" hasCustomPrompt="1"/>
          </p:nvPr>
        </p:nvSpPr>
        <p:spPr>
          <a:xfrm>
            <a:off x="754626" y="335062"/>
            <a:ext cx="3588774" cy="782273"/>
          </a:xfrm>
          <a:prstGeom prst="rect">
            <a:avLst/>
          </a:prstGeom>
        </p:spPr>
        <p:txBody>
          <a:bodyPr anchor="b">
            <a:normAutofit/>
          </a:bodyPr>
          <a:lstStyle>
            <a:lvl1pPr algn="l">
              <a:defRPr sz="3000" b="1" i="0">
                <a:solidFill>
                  <a:srgbClr val="505961"/>
                </a:solidFill>
                <a:latin typeface="Arial" panose="020B0604020202020204" pitchFamily="34" charset="0"/>
                <a:cs typeface="Arial" panose="020B0604020202020204" pitchFamily="34" charset="0"/>
              </a:defRPr>
            </a:lvl1pPr>
          </a:lstStyle>
          <a:p>
            <a:r>
              <a:rPr lang="en-US"/>
              <a:t>Examples</a:t>
            </a:r>
          </a:p>
        </p:txBody>
      </p:sp>
    </p:spTree>
    <p:extLst>
      <p:ext uri="{BB962C8B-B14F-4D97-AF65-F5344CB8AC3E}">
        <p14:creationId xmlns:p14="http://schemas.microsoft.com/office/powerpoint/2010/main" val="129564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6036057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9322159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942876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10211807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24899314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96470952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12D03-C2F7-9845-A612-6A708C696EFE}" type="slidenum">
              <a:rPr lang="en-US" smtClean="0"/>
              <a:pPr/>
              <a:t>‹#›</a:t>
            </a:fld>
            <a:endParaRPr lang="en-US"/>
          </a:p>
        </p:txBody>
      </p:sp>
    </p:spTree>
    <p:extLst>
      <p:ext uri="{BB962C8B-B14F-4D97-AF65-F5344CB8AC3E}">
        <p14:creationId xmlns:p14="http://schemas.microsoft.com/office/powerpoint/2010/main" val="371960154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12D03-C2F7-9845-A612-6A708C696EFE}" type="slidenum">
              <a:rPr lang="en-US" smtClean="0"/>
              <a:pPr/>
              <a:t>‹#›</a:t>
            </a:fld>
            <a:endParaRPr lang="en-US"/>
          </a:p>
        </p:txBody>
      </p:sp>
    </p:spTree>
    <p:extLst>
      <p:ext uri="{BB962C8B-B14F-4D97-AF65-F5344CB8AC3E}">
        <p14:creationId xmlns:p14="http://schemas.microsoft.com/office/powerpoint/2010/main" val="147713236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668" r:id="rId24"/>
    <p:sldLayoutId id="2147483666"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www.nefe.org/subscribe-form.aspx" TargetMode="External"/><Relationship Id="rId5" Type="http://schemas.openxmlformats.org/officeDocument/2006/relationships/hyperlink" Target="https://www.nefe.org/research/get-funding/funding-priorities.aspx" TargetMode="External"/><Relationship Id="rId4" Type="http://schemas.openxmlformats.org/officeDocument/2006/relationships/hyperlink" Target="https://www.nefe.org/research/get-funding/apply.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98452A7-4CB2-094E-BE46-77529E457BC6}"/>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NEFE Research Team</a:t>
            </a:r>
            <a:endParaRPr lang="en-US"/>
          </a:p>
          <a:p>
            <a:r>
              <a:rPr lang="en-US">
                <a:latin typeface="Arial"/>
                <a:cs typeface="Arial"/>
              </a:rPr>
              <a:t>February 2025</a:t>
            </a:r>
            <a:endParaRPr lang="en-US"/>
          </a:p>
        </p:txBody>
      </p:sp>
      <p:sp>
        <p:nvSpPr>
          <p:cNvPr id="3" name="Slide Number Placeholder 2">
            <a:extLst>
              <a:ext uri="{FF2B5EF4-FFF2-40B4-BE49-F238E27FC236}">
                <a16:creationId xmlns:a16="http://schemas.microsoft.com/office/drawing/2014/main" id="{B5F80778-F799-C048-BDB9-6CBAA2BE4D27}"/>
              </a:ext>
            </a:extLst>
          </p:cNvPr>
          <p:cNvSpPr>
            <a:spLocks noGrp="1"/>
          </p:cNvSpPr>
          <p:nvPr>
            <p:ph type="sldNum" sz="quarter" idx="4"/>
          </p:nvPr>
        </p:nvSpPr>
        <p:spPr/>
        <p:txBody>
          <a:bodyPr/>
          <a:lstStyle/>
          <a:p>
            <a:fld id="{64F12D03-C2F7-9845-A612-6A708C696EFE}" type="slidenum">
              <a:rPr lang="en-US" smtClean="0"/>
              <a:pPr/>
              <a:t>1</a:t>
            </a:fld>
            <a:endParaRPr lang="en-US"/>
          </a:p>
        </p:txBody>
      </p:sp>
      <p:sp>
        <p:nvSpPr>
          <p:cNvPr id="4" name="Title 3">
            <a:extLst>
              <a:ext uri="{FF2B5EF4-FFF2-40B4-BE49-F238E27FC236}">
                <a16:creationId xmlns:a16="http://schemas.microsoft.com/office/drawing/2014/main" id="{70108C4F-F482-DD41-B9A5-C051DE9C5771}"/>
              </a:ext>
            </a:extLst>
          </p:cNvPr>
          <p:cNvSpPr>
            <a:spLocks noGrp="1"/>
          </p:cNvSpPr>
          <p:nvPr>
            <p:ph type="ctrTitle"/>
          </p:nvPr>
        </p:nvSpPr>
        <p:spPr/>
        <p:txBody>
          <a:bodyPr/>
          <a:lstStyle/>
          <a:p>
            <a:r>
              <a:rPr lang="en-US">
                <a:latin typeface="Arial"/>
                <a:cs typeface="Arial"/>
              </a:rPr>
              <a:t>NEFE Grants Information Webinar</a:t>
            </a:r>
            <a:endParaRPr lang="en-US"/>
          </a:p>
        </p:txBody>
      </p:sp>
    </p:spTree>
    <p:extLst>
      <p:ext uri="{BB962C8B-B14F-4D97-AF65-F5344CB8AC3E}">
        <p14:creationId xmlns:p14="http://schemas.microsoft.com/office/powerpoint/2010/main" val="2325422093"/>
      </p:ext>
    </p:extLst>
  </p:cSld>
  <p:clrMapOvr>
    <a:masterClrMapping/>
  </p:clrMapOvr>
  <mc:AlternateContent xmlns:mc="http://schemas.openxmlformats.org/markup-compatibility/2006" xmlns:p14="http://schemas.microsoft.com/office/powerpoint/2010/main">
    <mc:Choice Requires="p14">
      <p:transition spd="slow" p14:dur="30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ACEC23-242D-5240-AAFF-89608F63B221}"/>
              </a:ext>
            </a:extLst>
          </p:cNvPr>
          <p:cNvSpPr>
            <a:spLocks noGrp="1"/>
          </p:cNvSpPr>
          <p:nvPr>
            <p:ph type="sldNum" sz="quarter" idx="4"/>
          </p:nvPr>
        </p:nvSpPr>
        <p:spPr/>
        <p:txBody>
          <a:bodyPr/>
          <a:lstStyle/>
          <a:p>
            <a:fld id="{64F12D03-C2F7-9845-A612-6A708C696EFE}" type="slidenum">
              <a:rPr lang="en-US" smtClean="0"/>
              <a:pPr/>
              <a:t>10</a:t>
            </a:fld>
            <a:endParaRPr lang="en-US"/>
          </a:p>
        </p:txBody>
      </p:sp>
      <p:grpSp>
        <p:nvGrpSpPr>
          <p:cNvPr id="8" name="Group 7">
            <a:extLst>
              <a:ext uri="{FF2B5EF4-FFF2-40B4-BE49-F238E27FC236}">
                <a16:creationId xmlns:a16="http://schemas.microsoft.com/office/drawing/2014/main" id="{7A168E4E-3B80-D04D-BC97-AEC3F3224C24}"/>
              </a:ext>
            </a:extLst>
          </p:cNvPr>
          <p:cNvGrpSpPr/>
          <p:nvPr/>
        </p:nvGrpSpPr>
        <p:grpSpPr>
          <a:xfrm>
            <a:off x="736271" y="1733804"/>
            <a:ext cx="1045029" cy="1446550"/>
            <a:chOff x="736271" y="1888179"/>
            <a:chExt cx="1045029" cy="1446550"/>
          </a:xfrm>
        </p:grpSpPr>
        <p:sp>
          <p:nvSpPr>
            <p:cNvPr id="6" name="Rectangle 5">
              <a:extLst>
                <a:ext uri="{FF2B5EF4-FFF2-40B4-BE49-F238E27FC236}">
                  <a16:creationId xmlns:a16="http://schemas.microsoft.com/office/drawing/2014/main" id="{153279B8-30D4-BE4E-9CAA-622948C00131}"/>
                </a:ext>
              </a:extLst>
            </p:cNvPr>
            <p:cNvSpPr/>
            <p:nvPr/>
          </p:nvSpPr>
          <p:spPr>
            <a:xfrm>
              <a:off x="736271" y="2102993"/>
              <a:ext cx="1045029" cy="1055844"/>
            </a:xfrm>
            <a:prstGeom prst="rect">
              <a:avLst/>
            </a:prstGeom>
            <a:solidFill>
              <a:srgbClr val="525A62"/>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9AA945-A7EB-B041-B3C3-8DA52FBA5DB0}"/>
                </a:ext>
              </a:extLst>
            </p:cNvPr>
            <p:cNvSpPr txBox="1"/>
            <p:nvPr/>
          </p:nvSpPr>
          <p:spPr>
            <a:xfrm>
              <a:off x="979715" y="1888179"/>
              <a:ext cx="605642" cy="1446550"/>
            </a:xfrm>
            <a:prstGeom prst="rect">
              <a:avLst/>
            </a:prstGeom>
            <a:noFill/>
          </p:spPr>
          <p:txBody>
            <a:bodyPr wrap="square" rtlCol="0">
              <a:spAutoFit/>
            </a:bodyPr>
            <a:lstStyle/>
            <a:p>
              <a:r>
                <a:rPr lang="en-US" sz="8800" b="1">
                  <a:solidFill>
                    <a:schemeClr val="bg1"/>
                  </a:solidFill>
                  <a:latin typeface="Arial" panose="020B0604020202020204" pitchFamily="34" charset="0"/>
                  <a:cs typeface="Arial" panose="020B0604020202020204" pitchFamily="34" charset="0"/>
                </a:rPr>
                <a:t>!</a:t>
              </a:r>
            </a:p>
          </p:txBody>
        </p:sp>
      </p:grpSp>
      <p:sp>
        <p:nvSpPr>
          <p:cNvPr id="7" name="Text Placeholder 2">
            <a:extLst>
              <a:ext uri="{FF2B5EF4-FFF2-40B4-BE49-F238E27FC236}">
                <a16:creationId xmlns:a16="http://schemas.microsoft.com/office/drawing/2014/main" id="{331F2059-2153-C14B-B27E-668F37FCE23C}"/>
              </a:ext>
            </a:extLst>
          </p:cNvPr>
          <p:cNvSpPr>
            <a:spLocks noGrp="1"/>
          </p:cNvSpPr>
          <p:nvPr>
            <p:ph type="body" sz="quarter" idx="12"/>
          </p:nvPr>
        </p:nvSpPr>
        <p:spPr>
          <a:xfrm>
            <a:off x="3040083" y="1920290"/>
            <a:ext cx="5830786" cy="4492385"/>
          </a:xfrm>
        </p:spPr>
        <p:txBody>
          <a:bodyPr vert="horz" lIns="91440" tIns="45720" rIns="91440" bIns="45720" rtlCol="0" anchor="t">
            <a:normAutofit lnSpcReduction="10000"/>
          </a:bodyPr>
          <a:lstStyle/>
          <a:p>
            <a:r>
              <a:rPr lang="en-US" b="1" i="0">
                <a:solidFill>
                  <a:srgbClr val="F37A19"/>
                </a:solidFill>
                <a:latin typeface="Arial"/>
                <a:cs typeface="Arial"/>
              </a:rPr>
              <a:t>Researchers</a:t>
            </a:r>
            <a:endParaRPr lang="en-US" b="1" i="0">
              <a:solidFill>
                <a:srgbClr val="F37A19"/>
              </a:solidFill>
            </a:endParaRPr>
          </a:p>
          <a:p>
            <a:pPr marL="342900" indent="-342900">
              <a:buFont typeface="Arial"/>
              <a:buChar char="•"/>
            </a:pPr>
            <a:r>
              <a:rPr lang="en-US" sz="1400" b="1" i="0">
                <a:solidFill>
                  <a:schemeClr val="tx1"/>
                </a:solidFill>
                <a:latin typeface="Arial"/>
                <a:cs typeface="Arial"/>
              </a:rPr>
              <a:t>PI should have, at a minimum, a masters-level degree in a relevant discipline, and the greater research team should have at least one member with a terminal (doctorate) degree</a:t>
            </a:r>
          </a:p>
          <a:p>
            <a:pPr marL="342900" indent="-342900">
              <a:buFont typeface="Arial"/>
              <a:buChar char="•"/>
            </a:pPr>
            <a:r>
              <a:rPr lang="en-US" sz="1400" b="1" i="0">
                <a:solidFill>
                  <a:schemeClr val="tx1"/>
                </a:solidFill>
                <a:latin typeface="Arial"/>
                <a:cs typeface="Arial"/>
              </a:rPr>
              <a:t>PI is affiliated with a U.S. nonprofit college, university, research organization, or other 501(c)(3) nonprofit organization</a:t>
            </a:r>
          </a:p>
          <a:p>
            <a:pPr marL="342900" indent="-342900">
              <a:buFont typeface="Arial"/>
              <a:buChar char="•"/>
            </a:pPr>
            <a:r>
              <a:rPr lang="en-US" sz="1400" b="1" i="0">
                <a:solidFill>
                  <a:schemeClr val="tx1"/>
                </a:solidFill>
                <a:latin typeface="Arial"/>
                <a:cs typeface="Arial"/>
              </a:rPr>
              <a:t>PI will ensure the project gains approval or exemption from the IRB at the affiliated organization</a:t>
            </a:r>
          </a:p>
          <a:p>
            <a:pPr marL="342900" indent="-342900">
              <a:buFont typeface="Arial"/>
              <a:buChar char="•"/>
            </a:pPr>
            <a:r>
              <a:rPr lang="en-US" sz="1400" b="1" i="0">
                <a:solidFill>
                  <a:schemeClr val="tx1"/>
                </a:solidFill>
                <a:latin typeface="Arial"/>
                <a:cs typeface="Arial"/>
              </a:rPr>
              <a:t>PI has no conflicts of interest and ensures any additional members of the research team are free from conflicts of interest</a:t>
            </a:r>
          </a:p>
          <a:p>
            <a:pPr marL="457200" lvl="1" indent="0">
              <a:buNone/>
            </a:pPr>
            <a:endParaRPr lang="en-US">
              <a:latin typeface="Calibri" panose="020F0502020204030204"/>
              <a:cs typeface="Calibri" panose="020F0502020204030204"/>
            </a:endParaRPr>
          </a:p>
          <a:p>
            <a:pPr marL="457200" lvl="1" indent="0">
              <a:buNone/>
            </a:pPr>
            <a:endParaRPr lang="en-US">
              <a:latin typeface="Calibri" panose="020F0502020204030204"/>
              <a:cs typeface="Calibri" panose="020F0502020204030204"/>
            </a:endParaRPr>
          </a:p>
          <a:p>
            <a:pPr marL="457200" lvl="1" indent="0">
              <a:buNone/>
            </a:pPr>
            <a:endParaRPr lang="en-US">
              <a:latin typeface="Calibri" panose="020F0502020204030204"/>
              <a:cs typeface="Calibri" panose="020F0502020204030204"/>
            </a:endParaRPr>
          </a:p>
          <a:p>
            <a:pPr marL="457200" lvl="1" indent="0">
              <a:buNone/>
            </a:pPr>
            <a:endParaRPr lang="en-US">
              <a:latin typeface="Calibri" panose="020F0502020204030204"/>
              <a:cs typeface="Calibri" panose="020F0502020204030204"/>
            </a:endParaRPr>
          </a:p>
          <a:p>
            <a:pPr marL="457200" lvl="1" indent="0" algn="r">
              <a:buNone/>
            </a:pPr>
            <a:endParaRPr lang="en-US" sz="1400">
              <a:latin typeface="Arial" panose="020B0604020202020204" pitchFamily="34" charset="0"/>
              <a:cs typeface="Arial" panose="020B0604020202020204" pitchFamily="34" charset="0"/>
            </a:endParaRPr>
          </a:p>
          <a:p>
            <a:pPr marL="457200" lvl="1" indent="0" algn="r">
              <a:buNone/>
            </a:pPr>
            <a:endParaRPr lang="en-US" sz="1400">
              <a:latin typeface="Arial" panose="020B0604020202020204" pitchFamily="34" charset="0"/>
              <a:cs typeface="Arial" panose="020B0604020202020204" pitchFamily="34" charset="0"/>
            </a:endParaRPr>
          </a:p>
          <a:p>
            <a:pPr marL="457200" lvl="1" indent="0" algn="r">
              <a:buNone/>
            </a:pPr>
            <a:endParaRPr lang="en-US" sz="1400" i="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9ABCEDF-EB58-E956-1868-01B29CE0DDBE}"/>
              </a:ext>
            </a:extLst>
          </p:cNvPr>
          <p:cNvSpPr txBox="1"/>
          <p:nvPr/>
        </p:nvSpPr>
        <p:spPr>
          <a:xfrm>
            <a:off x="1146658" y="291693"/>
            <a:ext cx="58539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solidFill>
                  <a:srgbClr val="505961"/>
                </a:solidFill>
                <a:latin typeface="Arial"/>
                <a:cs typeface="Arial"/>
              </a:rPr>
              <a:t>Eligibility Requirements</a:t>
            </a:r>
            <a:endParaRPr lang="en-US" sz="3000">
              <a:solidFill>
                <a:srgbClr val="505961"/>
              </a:solidFill>
              <a:latin typeface="Arial"/>
              <a:cs typeface="Arial"/>
            </a:endParaRPr>
          </a:p>
          <a:p>
            <a:pPr algn="l"/>
            <a:endParaRPr lang="en-US">
              <a:cs typeface="Calibri"/>
            </a:endParaRPr>
          </a:p>
        </p:txBody>
      </p:sp>
    </p:spTree>
    <p:extLst>
      <p:ext uri="{BB962C8B-B14F-4D97-AF65-F5344CB8AC3E}">
        <p14:creationId xmlns:p14="http://schemas.microsoft.com/office/powerpoint/2010/main" val="48124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ACEC23-242D-5240-AAFF-89608F63B221}"/>
              </a:ext>
            </a:extLst>
          </p:cNvPr>
          <p:cNvSpPr>
            <a:spLocks noGrp="1"/>
          </p:cNvSpPr>
          <p:nvPr>
            <p:ph type="sldNum" sz="quarter" idx="4"/>
          </p:nvPr>
        </p:nvSpPr>
        <p:spPr/>
        <p:txBody>
          <a:bodyPr/>
          <a:lstStyle/>
          <a:p>
            <a:fld id="{64F12D03-C2F7-9845-A612-6A708C696EFE}" type="slidenum">
              <a:rPr lang="en-US" smtClean="0"/>
              <a:pPr/>
              <a:t>11</a:t>
            </a:fld>
            <a:endParaRPr lang="en-US"/>
          </a:p>
        </p:txBody>
      </p:sp>
      <p:grpSp>
        <p:nvGrpSpPr>
          <p:cNvPr id="8" name="Group 7">
            <a:extLst>
              <a:ext uri="{FF2B5EF4-FFF2-40B4-BE49-F238E27FC236}">
                <a16:creationId xmlns:a16="http://schemas.microsoft.com/office/drawing/2014/main" id="{7A168E4E-3B80-D04D-BC97-AEC3F3224C24}"/>
              </a:ext>
            </a:extLst>
          </p:cNvPr>
          <p:cNvGrpSpPr/>
          <p:nvPr/>
        </p:nvGrpSpPr>
        <p:grpSpPr>
          <a:xfrm>
            <a:off x="736271" y="1733804"/>
            <a:ext cx="1045029" cy="1446550"/>
            <a:chOff x="736271" y="1888179"/>
            <a:chExt cx="1045029" cy="1446550"/>
          </a:xfrm>
        </p:grpSpPr>
        <p:sp>
          <p:nvSpPr>
            <p:cNvPr id="6" name="Rectangle 5">
              <a:extLst>
                <a:ext uri="{FF2B5EF4-FFF2-40B4-BE49-F238E27FC236}">
                  <a16:creationId xmlns:a16="http://schemas.microsoft.com/office/drawing/2014/main" id="{153279B8-30D4-BE4E-9CAA-622948C00131}"/>
                </a:ext>
              </a:extLst>
            </p:cNvPr>
            <p:cNvSpPr/>
            <p:nvPr/>
          </p:nvSpPr>
          <p:spPr>
            <a:xfrm>
              <a:off x="736271" y="2102993"/>
              <a:ext cx="1045029" cy="1055844"/>
            </a:xfrm>
            <a:prstGeom prst="rect">
              <a:avLst/>
            </a:prstGeom>
            <a:solidFill>
              <a:srgbClr val="525A62"/>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9AA945-A7EB-B041-B3C3-8DA52FBA5DB0}"/>
                </a:ext>
              </a:extLst>
            </p:cNvPr>
            <p:cNvSpPr txBox="1"/>
            <p:nvPr/>
          </p:nvSpPr>
          <p:spPr>
            <a:xfrm>
              <a:off x="979715" y="1888179"/>
              <a:ext cx="605642" cy="1446550"/>
            </a:xfrm>
            <a:prstGeom prst="rect">
              <a:avLst/>
            </a:prstGeom>
            <a:noFill/>
          </p:spPr>
          <p:txBody>
            <a:bodyPr wrap="square" rtlCol="0">
              <a:spAutoFit/>
            </a:bodyPr>
            <a:lstStyle/>
            <a:p>
              <a:r>
                <a:rPr lang="en-US" sz="8800" b="1">
                  <a:solidFill>
                    <a:schemeClr val="bg1"/>
                  </a:solidFill>
                  <a:latin typeface="Arial" panose="020B0604020202020204" pitchFamily="34" charset="0"/>
                  <a:cs typeface="Arial" panose="020B0604020202020204" pitchFamily="34" charset="0"/>
                </a:rPr>
                <a:t>!</a:t>
              </a:r>
            </a:p>
          </p:txBody>
        </p:sp>
      </p:grpSp>
      <p:sp>
        <p:nvSpPr>
          <p:cNvPr id="7" name="Text Placeholder 2">
            <a:extLst>
              <a:ext uri="{FF2B5EF4-FFF2-40B4-BE49-F238E27FC236}">
                <a16:creationId xmlns:a16="http://schemas.microsoft.com/office/drawing/2014/main" id="{331F2059-2153-C14B-B27E-668F37FCE23C}"/>
              </a:ext>
            </a:extLst>
          </p:cNvPr>
          <p:cNvSpPr>
            <a:spLocks noGrp="1"/>
          </p:cNvSpPr>
          <p:nvPr>
            <p:ph type="body" sz="quarter" idx="12"/>
          </p:nvPr>
        </p:nvSpPr>
        <p:spPr>
          <a:xfrm>
            <a:off x="3119695" y="1715574"/>
            <a:ext cx="5830786" cy="4492385"/>
          </a:xfrm>
        </p:spPr>
        <p:txBody>
          <a:bodyPr vert="horz" lIns="91440" tIns="45720" rIns="91440" bIns="45720" rtlCol="0" anchor="t">
            <a:normAutofit lnSpcReduction="10000"/>
          </a:bodyPr>
          <a:lstStyle/>
          <a:p>
            <a:r>
              <a:rPr lang="en-US" b="1" i="0">
                <a:solidFill>
                  <a:srgbClr val="F37A19"/>
                </a:solidFill>
                <a:latin typeface="Arial"/>
                <a:cs typeface="Arial"/>
              </a:rPr>
              <a:t>Projects</a:t>
            </a:r>
            <a:endParaRPr lang="en-US" b="1" i="0">
              <a:solidFill>
                <a:srgbClr val="F37A19"/>
              </a:solidFill>
            </a:endParaRPr>
          </a:p>
          <a:p>
            <a:pPr marL="342900" indent="-342900">
              <a:buFont typeface="Arial"/>
              <a:buChar char="•"/>
            </a:pPr>
            <a:r>
              <a:rPr lang="en-US" sz="1400" b="1" i="0">
                <a:solidFill>
                  <a:schemeClr val="tx1"/>
                </a:solidFill>
                <a:latin typeface="Arial"/>
                <a:cs typeface="Arial"/>
              </a:rPr>
              <a:t>Research question requires rigorous empirical or theoretical analysis</a:t>
            </a:r>
          </a:p>
          <a:p>
            <a:pPr marL="342900" indent="-342900">
              <a:buFont typeface="Arial"/>
              <a:buChar char="•"/>
            </a:pPr>
            <a:r>
              <a:rPr lang="en-US" sz="1400" b="1" i="0">
                <a:solidFill>
                  <a:schemeClr val="tx1"/>
                </a:solidFill>
                <a:latin typeface="Arial"/>
                <a:cs typeface="Arial"/>
              </a:rPr>
              <a:t>Proposed project outcomes are impactful to the field of financial well-being and are directly relevant to the financial well-being of the public</a:t>
            </a:r>
          </a:p>
          <a:p>
            <a:pPr marL="342900" indent="-342900">
              <a:buFont typeface="Arial"/>
              <a:buChar char="•"/>
            </a:pPr>
            <a:r>
              <a:rPr lang="en-US" sz="1400" b="1" i="0">
                <a:solidFill>
                  <a:schemeClr val="tx1"/>
                </a:solidFill>
                <a:latin typeface="Arial"/>
                <a:cs typeface="Arial"/>
              </a:rPr>
              <a:t>Project scope is domestic (i.e. direct study of U.S. households and individuals)</a:t>
            </a:r>
          </a:p>
          <a:p>
            <a:pPr marL="342900" indent="-342900">
              <a:buFont typeface="Arial"/>
              <a:buChar char="•"/>
            </a:pPr>
            <a:r>
              <a:rPr lang="en-US" sz="1400" b="1" i="0">
                <a:solidFill>
                  <a:schemeClr val="tx1"/>
                </a:solidFill>
                <a:latin typeface="Arial"/>
                <a:cs typeface="Arial"/>
              </a:rPr>
              <a:t>Project does not include the development, execution, evaluation, expansion, or administration of specific programs, courses, curricula, or other products</a:t>
            </a:r>
          </a:p>
          <a:p>
            <a:pPr marL="342900" indent="-342900">
              <a:buFont typeface="Arial"/>
              <a:buChar char="•"/>
            </a:pPr>
            <a:r>
              <a:rPr lang="en-US" sz="1400" b="1" i="0">
                <a:solidFill>
                  <a:schemeClr val="tx1"/>
                </a:solidFill>
                <a:latin typeface="Arial"/>
                <a:cs typeface="Arial"/>
              </a:rPr>
              <a:t>Project does not have commercial or proprietary elements</a:t>
            </a:r>
          </a:p>
          <a:p>
            <a:pPr marL="342900" indent="-342900">
              <a:buFont typeface="Arial"/>
              <a:buChar char="•"/>
            </a:pPr>
            <a:endParaRPr lang="en-US" sz="1400" b="1" i="0">
              <a:solidFill>
                <a:srgbClr val="F37A19"/>
              </a:solidFill>
              <a:latin typeface="Arial"/>
              <a:cs typeface="Arial"/>
            </a:endParaRPr>
          </a:p>
          <a:p>
            <a:pPr marL="457200" lvl="1" indent="0">
              <a:buNone/>
            </a:pPr>
            <a:endParaRPr lang="en-US">
              <a:latin typeface="Calibri" panose="020F0502020204030204"/>
              <a:cs typeface="Calibri" panose="020F0502020204030204"/>
            </a:endParaRPr>
          </a:p>
          <a:p>
            <a:pPr marL="457200" lvl="1" indent="0">
              <a:buNone/>
            </a:pPr>
            <a:endParaRPr lang="en-US">
              <a:latin typeface="Calibri" panose="020F0502020204030204"/>
              <a:cs typeface="Calibri" panose="020F0502020204030204"/>
            </a:endParaRPr>
          </a:p>
          <a:p>
            <a:pPr marL="457200" lvl="1" indent="0">
              <a:buNone/>
            </a:pPr>
            <a:endParaRPr lang="en-US">
              <a:latin typeface="Calibri" panose="020F0502020204030204"/>
              <a:cs typeface="Calibri" panose="020F0502020204030204"/>
            </a:endParaRPr>
          </a:p>
          <a:p>
            <a:pPr marL="457200" lvl="1" indent="0">
              <a:buNone/>
            </a:pPr>
            <a:endParaRPr lang="en-US">
              <a:latin typeface="Calibri" panose="020F0502020204030204"/>
              <a:cs typeface="Calibri" panose="020F0502020204030204"/>
            </a:endParaRPr>
          </a:p>
          <a:p>
            <a:pPr marL="457200" lvl="1" indent="0" algn="r">
              <a:buNone/>
            </a:pPr>
            <a:endParaRPr lang="en-US" sz="1400">
              <a:latin typeface="Arial" panose="020B0604020202020204" pitchFamily="34" charset="0"/>
              <a:cs typeface="Arial" panose="020B0604020202020204" pitchFamily="34" charset="0"/>
            </a:endParaRPr>
          </a:p>
          <a:p>
            <a:pPr marL="457200" lvl="1" indent="0" algn="r">
              <a:buNone/>
            </a:pPr>
            <a:endParaRPr lang="en-US" sz="1400">
              <a:latin typeface="Arial" panose="020B0604020202020204" pitchFamily="34" charset="0"/>
              <a:cs typeface="Arial" panose="020B0604020202020204" pitchFamily="34" charset="0"/>
            </a:endParaRPr>
          </a:p>
          <a:p>
            <a:pPr marL="457200" lvl="1" indent="0" algn="r">
              <a:buNone/>
            </a:pPr>
            <a:endParaRPr lang="en-US" sz="1400" i="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9ABCEDF-EB58-E956-1868-01B29CE0DDBE}"/>
              </a:ext>
            </a:extLst>
          </p:cNvPr>
          <p:cNvSpPr txBox="1"/>
          <p:nvPr/>
        </p:nvSpPr>
        <p:spPr>
          <a:xfrm>
            <a:off x="1146658" y="291693"/>
            <a:ext cx="58539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solidFill>
                  <a:srgbClr val="505961"/>
                </a:solidFill>
                <a:latin typeface="Arial"/>
                <a:cs typeface="Arial"/>
              </a:rPr>
              <a:t>Eligibility Requirements</a:t>
            </a:r>
            <a:endParaRPr lang="en-US" sz="3000">
              <a:solidFill>
                <a:srgbClr val="505961"/>
              </a:solidFill>
              <a:latin typeface="Arial"/>
              <a:cs typeface="Arial"/>
            </a:endParaRPr>
          </a:p>
          <a:p>
            <a:pPr algn="l"/>
            <a:endParaRPr lang="en-US">
              <a:cs typeface="Calibri"/>
            </a:endParaRPr>
          </a:p>
        </p:txBody>
      </p:sp>
    </p:spTree>
    <p:extLst>
      <p:ext uri="{BB962C8B-B14F-4D97-AF65-F5344CB8AC3E}">
        <p14:creationId xmlns:p14="http://schemas.microsoft.com/office/powerpoint/2010/main" val="114171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23345-BC27-EF47-B37F-D98F850B73C6}"/>
              </a:ext>
            </a:extLst>
          </p:cNvPr>
          <p:cNvSpPr>
            <a:spLocks noGrp="1"/>
          </p:cNvSpPr>
          <p:nvPr>
            <p:ph type="sldNum" sz="quarter" idx="4"/>
          </p:nvPr>
        </p:nvSpPr>
        <p:spPr/>
        <p:txBody>
          <a:bodyPr/>
          <a:lstStyle/>
          <a:p>
            <a:fld id="{64F12D03-C2F7-9845-A612-6A708C696EFE}" type="slidenum">
              <a:rPr lang="en-US" smtClean="0"/>
              <a:pPr/>
              <a:t>12</a:t>
            </a:fld>
            <a:endParaRPr lang="en-US"/>
          </a:p>
        </p:txBody>
      </p:sp>
      <p:sp>
        <p:nvSpPr>
          <p:cNvPr id="4" name="Title 3">
            <a:extLst>
              <a:ext uri="{FF2B5EF4-FFF2-40B4-BE49-F238E27FC236}">
                <a16:creationId xmlns:a16="http://schemas.microsoft.com/office/drawing/2014/main" id="{4FFCEB45-87BF-3742-9CB4-DE5D070F3EAC}"/>
              </a:ext>
            </a:extLst>
          </p:cNvPr>
          <p:cNvSpPr>
            <a:spLocks noGrp="1"/>
          </p:cNvSpPr>
          <p:nvPr>
            <p:ph type="ctrTitle"/>
          </p:nvPr>
        </p:nvSpPr>
        <p:spPr>
          <a:xfrm>
            <a:off x="959475" y="62723"/>
            <a:ext cx="6858000" cy="782273"/>
          </a:xfrm>
        </p:spPr>
        <p:txBody>
          <a:bodyPr>
            <a:normAutofit fontScale="90000"/>
          </a:bodyPr>
          <a:lstStyle/>
          <a:p>
            <a:r>
              <a:rPr lang="en-US">
                <a:latin typeface="Arial"/>
                <a:cs typeface="Arial"/>
              </a:rPr>
              <a:t>Additional Programmatic Considerations</a:t>
            </a:r>
            <a:endParaRPr lang="en-US"/>
          </a:p>
        </p:txBody>
      </p:sp>
      <p:sp>
        <p:nvSpPr>
          <p:cNvPr id="5" name="TextBox 4">
            <a:extLst>
              <a:ext uri="{FF2B5EF4-FFF2-40B4-BE49-F238E27FC236}">
                <a16:creationId xmlns:a16="http://schemas.microsoft.com/office/drawing/2014/main" id="{87368599-9BD1-9848-BDC0-E7F704230E9B}"/>
              </a:ext>
            </a:extLst>
          </p:cNvPr>
          <p:cNvSpPr txBox="1"/>
          <p:nvPr/>
        </p:nvSpPr>
        <p:spPr>
          <a:xfrm>
            <a:off x="959475" y="1235034"/>
            <a:ext cx="7778338" cy="4651979"/>
          </a:xfrm>
          <a:prstGeom prst="rect">
            <a:avLst/>
          </a:prstGeom>
          <a:noFill/>
        </p:spPr>
        <p:txBody>
          <a:bodyPr wrap="square" lIns="91440" tIns="45720" rIns="91440" bIns="45720" rtlCol="0" anchor="t">
            <a:spAutoFit/>
          </a:bodyPr>
          <a:lstStyle/>
          <a:p>
            <a:pPr marL="342900" indent="-342900">
              <a:lnSpc>
                <a:spcPct val="150000"/>
              </a:lnSpc>
              <a:buFont typeface="Arial"/>
              <a:buChar char="•"/>
            </a:pPr>
            <a:r>
              <a:rPr lang="en-US" sz="2000">
                <a:solidFill>
                  <a:srgbClr val="505961"/>
                </a:solidFill>
                <a:latin typeface="Arial"/>
                <a:cs typeface="Arial"/>
              </a:rPr>
              <a:t>Eligible projects may include the use of data from past program evaluations or use a specific intervention as a means of data collection</a:t>
            </a:r>
          </a:p>
          <a:p>
            <a:pPr marL="342900" indent="-342900">
              <a:lnSpc>
                <a:spcPct val="150000"/>
              </a:lnSpc>
              <a:buFont typeface="Arial"/>
              <a:buChar char="•"/>
            </a:pPr>
            <a:r>
              <a:rPr lang="en-US" sz="2000">
                <a:solidFill>
                  <a:srgbClr val="505961"/>
                </a:solidFill>
                <a:latin typeface="Arial"/>
                <a:cs typeface="Arial"/>
              </a:rPr>
              <a:t>Focus on outcome and benefit to the field – if the ultimate outcome is to provide insight into a specific program, curriculum, etc., it's likely not eligible</a:t>
            </a:r>
          </a:p>
          <a:p>
            <a:pPr marL="342900" indent="-342900">
              <a:lnSpc>
                <a:spcPct val="150000"/>
              </a:lnSpc>
              <a:buFont typeface="Arial"/>
              <a:buChar char="•"/>
            </a:pPr>
            <a:r>
              <a:rPr lang="en-US" sz="2000">
                <a:solidFill>
                  <a:srgbClr val="505961"/>
                </a:solidFill>
                <a:latin typeface="Arial"/>
                <a:cs typeface="Arial"/>
              </a:rPr>
              <a:t>We recognize that this is highly nuanced, and while we try to avoid commenting on individual project ideas, we are happy to discuss the eligibility of your project through this lens if you feel unsure</a:t>
            </a:r>
            <a:endParaRPr lang="en-US" sz="2000">
              <a:solidFill>
                <a:srgbClr val="5059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53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84C14-B837-1B8F-6389-C5EF7C04FB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DA521E-26FA-CD7F-2874-DB37D81CEEA7}"/>
              </a:ext>
            </a:extLst>
          </p:cNvPr>
          <p:cNvSpPr>
            <a:spLocks noGrp="1"/>
          </p:cNvSpPr>
          <p:nvPr>
            <p:ph type="sldNum" sz="quarter" idx="4"/>
          </p:nvPr>
        </p:nvSpPr>
        <p:spPr/>
        <p:txBody>
          <a:bodyPr/>
          <a:lstStyle/>
          <a:p>
            <a:fld id="{64F12D03-C2F7-9845-A612-6A708C696EFE}" type="slidenum">
              <a:rPr lang="en-US" smtClean="0"/>
              <a:pPr/>
              <a:t>13</a:t>
            </a:fld>
            <a:endParaRPr lang="en-US"/>
          </a:p>
        </p:txBody>
      </p:sp>
      <p:grpSp>
        <p:nvGrpSpPr>
          <p:cNvPr id="8" name="Group 7">
            <a:extLst>
              <a:ext uri="{FF2B5EF4-FFF2-40B4-BE49-F238E27FC236}">
                <a16:creationId xmlns:a16="http://schemas.microsoft.com/office/drawing/2014/main" id="{A3195D5C-CBB2-9CB7-EE78-8B79E2CE9278}"/>
              </a:ext>
            </a:extLst>
          </p:cNvPr>
          <p:cNvGrpSpPr/>
          <p:nvPr/>
        </p:nvGrpSpPr>
        <p:grpSpPr>
          <a:xfrm>
            <a:off x="736271" y="1733804"/>
            <a:ext cx="1045029" cy="1446550"/>
            <a:chOff x="736271" y="1888179"/>
            <a:chExt cx="1045029" cy="1446550"/>
          </a:xfrm>
        </p:grpSpPr>
        <p:sp>
          <p:nvSpPr>
            <p:cNvPr id="6" name="Rectangle 5">
              <a:extLst>
                <a:ext uri="{FF2B5EF4-FFF2-40B4-BE49-F238E27FC236}">
                  <a16:creationId xmlns:a16="http://schemas.microsoft.com/office/drawing/2014/main" id="{42CC554D-2C4B-E34F-0C0C-71D0EA605149}"/>
                </a:ext>
              </a:extLst>
            </p:cNvPr>
            <p:cNvSpPr/>
            <p:nvPr/>
          </p:nvSpPr>
          <p:spPr>
            <a:xfrm>
              <a:off x="736271" y="2102993"/>
              <a:ext cx="1045029" cy="1055844"/>
            </a:xfrm>
            <a:prstGeom prst="rect">
              <a:avLst/>
            </a:prstGeom>
            <a:solidFill>
              <a:srgbClr val="525A62"/>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228B54-4226-596D-D818-09BC7D17FEB8}"/>
                </a:ext>
              </a:extLst>
            </p:cNvPr>
            <p:cNvSpPr txBox="1"/>
            <p:nvPr/>
          </p:nvSpPr>
          <p:spPr>
            <a:xfrm>
              <a:off x="979715" y="1888179"/>
              <a:ext cx="605642" cy="1446550"/>
            </a:xfrm>
            <a:prstGeom prst="rect">
              <a:avLst/>
            </a:prstGeom>
            <a:noFill/>
          </p:spPr>
          <p:txBody>
            <a:bodyPr wrap="square" rtlCol="0">
              <a:spAutoFit/>
            </a:bodyPr>
            <a:lstStyle/>
            <a:p>
              <a:r>
                <a:rPr lang="en-US" sz="8800" b="1">
                  <a:solidFill>
                    <a:schemeClr val="bg1"/>
                  </a:solidFill>
                  <a:latin typeface="Arial" panose="020B0604020202020204" pitchFamily="34" charset="0"/>
                  <a:cs typeface="Arial" panose="020B0604020202020204" pitchFamily="34" charset="0"/>
                </a:rPr>
                <a:t>!</a:t>
              </a:r>
            </a:p>
          </p:txBody>
        </p:sp>
      </p:grpSp>
      <p:sp>
        <p:nvSpPr>
          <p:cNvPr id="7" name="Text Placeholder 2">
            <a:extLst>
              <a:ext uri="{FF2B5EF4-FFF2-40B4-BE49-F238E27FC236}">
                <a16:creationId xmlns:a16="http://schemas.microsoft.com/office/drawing/2014/main" id="{17598E94-F267-5937-2BF8-40B59BB5002E}"/>
              </a:ext>
            </a:extLst>
          </p:cNvPr>
          <p:cNvSpPr>
            <a:spLocks noGrp="1"/>
          </p:cNvSpPr>
          <p:nvPr>
            <p:ph type="body" sz="quarter" idx="12"/>
          </p:nvPr>
        </p:nvSpPr>
        <p:spPr>
          <a:xfrm>
            <a:off x="2848985" y="1520060"/>
            <a:ext cx="6312047" cy="5191721"/>
          </a:xfrm>
        </p:spPr>
        <p:txBody>
          <a:bodyPr vert="horz" lIns="91440" tIns="45720" rIns="91440" bIns="45720" rtlCol="0" anchor="t">
            <a:noAutofit/>
          </a:bodyPr>
          <a:lstStyle/>
          <a:p>
            <a:r>
              <a:rPr lang="en-US" sz="1800" b="1" i="0">
                <a:solidFill>
                  <a:srgbClr val="F37A19"/>
                </a:solidFill>
                <a:latin typeface="Arial"/>
                <a:cs typeface="Arial"/>
              </a:rPr>
              <a:t>Funding Priorities</a:t>
            </a:r>
            <a:endParaRPr lang="en-US" sz="1800" b="1" i="0">
              <a:solidFill>
                <a:srgbClr val="F37A19"/>
              </a:solidFill>
            </a:endParaRPr>
          </a:p>
          <a:p>
            <a:pPr>
              <a:buFont typeface="Arial"/>
              <a:buChar char="•"/>
            </a:pPr>
            <a:r>
              <a:rPr lang="en-US" sz="1300" b="1" i="0">
                <a:solidFill>
                  <a:srgbClr val="000000"/>
                </a:solidFill>
                <a:latin typeface="Arial"/>
                <a:ea typeface="Calibri"/>
                <a:cs typeface="Calibri"/>
              </a:rPr>
              <a:t> Measurement: </a:t>
            </a:r>
            <a:r>
              <a:rPr lang="en-US" sz="1300" b="1" i="0">
                <a:solidFill>
                  <a:schemeClr val="tx1"/>
                </a:solidFill>
                <a:latin typeface="Arial"/>
                <a:cs typeface="Arial"/>
              </a:rPr>
              <a:t>Studies that re-evaluate current financial literacy metrics and how financial literacy, behavior, perception, knowledge and skill can be measured more effectively.</a:t>
            </a:r>
          </a:p>
          <a:p>
            <a:pPr>
              <a:buFont typeface="Arial"/>
              <a:buChar char="•"/>
            </a:pPr>
            <a:r>
              <a:rPr lang="en-US" sz="1300" b="1" i="0">
                <a:solidFill>
                  <a:srgbClr val="000000"/>
                </a:solidFill>
                <a:latin typeface="Arial"/>
                <a:ea typeface="Calibri"/>
                <a:cs typeface="Calibri"/>
              </a:rPr>
              <a:t> Systemic Inequality</a:t>
            </a:r>
            <a:r>
              <a:rPr lang="en-US" sz="1300" b="1" i="0" cap="all">
                <a:solidFill>
                  <a:srgbClr val="000000"/>
                </a:solidFill>
                <a:latin typeface="Arial"/>
                <a:ea typeface="Calibri"/>
                <a:cs typeface="Calibri"/>
              </a:rPr>
              <a:t>: </a:t>
            </a:r>
            <a:r>
              <a:rPr lang="en-US" sz="1300" b="1" i="0">
                <a:solidFill>
                  <a:schemeClr val="tx1"/>
                </a:solidFill>
                <a:latin typeface="Arial"/>
                <a:cs typeface="Arial"/>
              </a:rPr>
              <a:t>Studies that investigate knowledge, skill and wealth disparities, especially among populations that are statistically more likely to experience systemic barriers to improving their financial well-being.</a:t>
            </a:r>
          </a:p>
          <a:p>
            <a:pPr>
              <a:buFont typeface="Arial"/>
              <a:buChar char="•"/>
            </a:pPr>
            <a:r>
              <a:rPr lang="en-US" sz="1300" b="1" i="0">
                <a:solidFill>
                  <a:srgbClr val="000000"/>
                </a:solidFill>
                <a:latin typeface="Arial"/>
                <a:ea typeface="Calibri"/>
                <a:cs typeface="Calibri"/>
              </a:rPr>
              <a:t> Data and Methodological Limitations: </a:t>
            </a:r>
            <a:r>
              <a:rPr lang="en-US" sz="1300" b="1" i="0">
                <a:solidFill>
                  <a:schemeClr val="tx1"/>
                </a:solidFill>
                <a:latin typeface="Arial"/>
                <a:cs typeface="Arial"/>
              </a:rPr>
              <a:t>Studies that examine bias—specifically as it pertains to personal finance— to help our field identify knowledge gaps and to strengthen research data and design by including traditionally less heard voices.</a:t>
            </a:r>
          </a:p>
          <a:p>
            <a:pPr>
              <a:buFont typeface="Arial"/>
              <a:buChar char="•"/>
            </a:pPr>
            <a:r>
              <a:rPr lang="en-US" sz="1300" b="1" i="0">
                <a:solidFill>
                  <a:srgbClr val="000000"/>
                </a:solidFill>
                <a:latin typeface="Arial"/>
                <a:ea typeface="Calibri"/>
                <a:cs typeface="Calibri"/>
              </a:rPr>
              <a:t> Youth Focus:</a:t>
            </a:r>
            <a:r>
              <a:rPr lang="en-US" sz="1300" b="1" i="0">
                <a:solidFill>
                  <a:schemeClr val="tx1"/>
                </a:solidFill>
                <a:latin typeface="Arial"/>
                <a:cs typeface="Arial"/>
              </a:rPr>
              <a:t> Studies that examine inconsistencies in exposure to financial education among youth in the U.S. as well as variations in financial socialization and education within family units.</a:t>
            </a:r>
            <a:r>
              <a:rPr lang="en-US" sz="1300" b="1" i="0">
                <a:solidFill>
                  <a:srgbClr val="000000"/>
                </a:solidFill>
                <a:latin typeface="Arial"/>
                <a:ea typeface="Calibri"/>
                <a:cs typeface="Calibri"/>
              </a:rPr>
              <a:t> </a:t>
            </a:r>
          </a:p>
          <a:p>
            <a:pPr marL="342900" indent="-342900">
              <a:buFont typeface="Arial"/>
              <a:buChar char="•"/>
            </a:pPr>
            <a:endParaRPr lang="en-US" sz="1400" b="1" i="0">
              <a:solidFill>
                <a:schemeClr val="tx1"/>
              </a:solidFill>
              <a:latin typeface="Arial"/>
              <a:cs typeface="Arial"/>
            </a:endParaRPr>
          </a:p>
          <a:p>
            <a:pPr marL="342900" indent="-342900">
              <a:buFont typeface="Arial"/>
              <a:buChar char="•"/>
            </a:pPr>
            <a:endParaRPr lang="en-US" sz="1400" b="1" i="0">
              <a:solidFill>
                <a:srgbClr val="F37A19"/>
              </a:solidFill>
              <a:latin typeface="Arial"/>
              <a:cs typeface="Arial"/>
            </a:endParaRPr>
          </a:p>
          <a:p>
            <a:pPr marL="457200" lvl="1" indent="0">
              <a:buNone/>
            </a:pPr>
            <a:endParaRPr lang="en-US" sz="1400" b="1">
              <a:latin typeface="Arial"/>
              <a:cs typeface="Calibri" panose="020F0502020204030204"/>
            </a:endParaRPr>
          </a:p>
          <a:p>
            <a:pPr marL="457200" lvl="1" indent="0">
              <a:buNone/>
            </a:pPr>
            <a:endParaRPr lang="en-US" sz="1400" b="1">
              <a:latin typeface="Arial"/>
              <a:cs typeface="Calibri" panose="020F0502020204030204"/>
            </a:endParaRPr>
          </a:p>
          <a:p>
            <a:pPr marL="457200" lvl="1" indent="0">
              <a:buNone/>
            </a:pPr>
            <a:endParaRPr lang="en-US" sz="1400" b="1">
              <a:latin typeface="Arial"/>
              <a:cs typeface="Calibri" panose="020F0502020204030204"/>
            </a:endParaRPr>
          </a:p>
          <a:p>
            <a:pPr marL="457200" lvl="1" indent="0">
              <a:buNone/>
            </a:pPr>
            <a:endParaRPr lang="en-US" sz="1400" b="1">
              <a:latin typeface="Arial"/>
              <a:cs typeface="Calibri" panose="020F0502020204030204"/>
            </a:endParaRPr>
          </a:p>
          <a:p>
            <a:pPr marL="457200" lvl="1" indent="0" algn="r">
              <a:buNone/>
            </a:pPr>
            <a:endParaRPr lang="en-US" sz="1400" b="1">
              <a:latin typeface="Arial" panose="020B0604020202020204" pitchFamily="34" charset="0"/>
              <a:cs typeface="Arial" panose="020B0604020202020204" pitchFamily="34" charset="0"/>
            </a:endParaRPr>
          </a:p>
          <a:p>
            <a:pPr marL="457200" lvl="1" indent="0" algn="r">
              <a:buNone/>
            </a:pPr>
            <a:endParaRPr lang="en-US" sz="1400" b="1">
              <a:latin typeface="Arial" panose="020B0604020202020204" pitchFamily="34" charset="0"/>
              <a:cs typeface="Arial" panose="020B0604020202020204" pitchFamily="34" charset="0"/>
            </a:endParaRPr>
          </a:p>
          <a:p>
            <a:pPr marL="457200" lvl="1" indent="0" algn="r">
              <a:buNone/>
            </a:pPr>
            <a:endParaRPr lang="en-US" sz="1400" b="1" i="1">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E2B048B-1DF6-25DE-545B-FDDB0CA932C7}"/>
              </a:ext>
            </a:extLst>
          </p:cNvPr>
          <p:cNvSpPr txBox="1"/>
          <p:nvPr/>
        </p:nvSpPr>
        <p:spPr>
          <a:xfrm>
            <a:off x="1146658" y="291693"/>
            <a:ext cx="58539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solidFill>
                  <a:srgbClr val="505961"/>
                </a:solidFill>
                <a:latin typeface="Arial"/>
                <a:cs typeface="Arial"/>
              </a:rPr>
              <a:t>Eligibility Requirements</a:t>
            </a:r>
            <a:endParaRPr lang="en-US" sz="3000">
              <a:solidFill>
                <a:srgbClr val="505961"/>
              </a:solidFill>
              <a:latin typeface="Arial"/>
              <a:cs typeface="Arial"/>
            </a:endParaRPr>
          </a:p>
          <a:p>
            <a:pPr algn="l"/>
            <a:endParaRPr lang="en-US">
              <a:cs typeface="Calibri"/>
            </a:endParaRPr>
          </a:p>
        </p:txBody>
      </p:sp>
    </p:spTree>
    <p:extLst>
      <p:ext uri="{BB962C8B-B14F-4D97-AF65-F5344CB8AC3E}">
        <p14:creationId xmlns:p14="http://schemas.microsoft.com/office/powerpoint/2010/main" val="355839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paper with black text&#10;&#10;AI-generated content may be incorrect.">
            <a:extLst>
              <a:ext uri="{FF2B5EF4-FFF2-40B4-BE49-F238E27FC236}">
                <a16:creationId xmlns:a16="http://schemas.microsoft.com/office/drawing/2014/main" id="{103ED287-D99F-9A41-DFFF-D69B1EE24FC5}"/>
              </a:ext>
            </a:extLst>
          </p:cNvPr>
          <p:cNvPicPr>
            <a:picLocks noGrp="1" noChangeAspect="1"/>
          </p:cNvPicPr>
          <p:nvPr>
            <p:ph sz="half" idx="2"/>
          </p:nvPr>
        </p:nvPicPr>
        <p:blipFill>
          <a:blip r:embed="rId3"/>
          <a:srcRect l="8150" t="7005" r="9174" b="8231"/>
          <a:stretch/>
        </p:blipFill>
        <p:spPr>
          <a:xfrm>
            <a:off x="120865" y="1045145"/>
            <a:ext cx="4057778" cy="5463982"/>
          </a:xfrm>
          <a:noFill/>
          <a:ln>
            <a:noFill/>
          </a:ln>
        </p:spPr>
      </p:pic>
      <p:pic>
        <p:nvPicPr>
          <p:cNvPr id="10" name="Content Placeholder 9" descr="A white text on a white background&#10;&#10;AI-generated content may be incorrect.">
            <a:extLst>
              <a:ext uri="{FF2B5EF4-FFF2-40B4-BE49-F238E27FC236}">
                <a16:creationId xmlns:a16="http://schemas.microsoft.com/office/drawing/2014/main" id="{C070EDEF-7E7C-C99C-ECF5-D4D169307DDB}"/>
              </a:ext>
            </a:extLst>
          </p:cNvPr>
          <p:cNvPicPr>
            <a:picLocks noGrp="1" noChangeAspect="1"/>
          </p:cNvPicPr>
          <p:nvPr>
            <p:ph sz="half" idx="11"/>
          </p:nvPr>
        </p:nvPicPr>
        <p:blipFill>
          <a:blip r:embed="rId4"/>
          <a:srcRect l="6897" t="7381" r="7844" b="7694"/>
          <a:stretch/>
        </p:blipFill>
        <p:spPr>
          <a:xfrm>
            <a:off x="4387246" y="1129122"/>
            <a:ext cx="4220550" cy="5458156"/>
          </a:xfrm>
          <a:noFill/>
          <a:ln>
            <a:noFill/>
          </a:ln>
        </p:spPr>
      </p:pic>
      <p:sp>
        <p:nvSpPr>
          <p:cNvPr id="2" name="Slide Number Placeholder 1">
            <a:extLst>
              <a:ext uri="{FF2B5EF4-FFF2-40B4-BE49-F238E27FC236}">
                <a16:creationId xmlns:a16="http://schemas.microsoft.com/office/drawing/2014/main" id="{25ED9F72-F36E-7CAC-B50A-FCC27A5C1B57}"/>
              </a:ext>
            </a:extLst>
          </p:cNvPr>
          <p:cNvSpPr>
            <a:spLocks noGrp="1"/>
          </p:cNvSpPr>
          <p:nvPr>
            <p:ph type="sldNum" sz="quarter" idx="4"/>
          </p:nvPr>
        </p:nvSpPr>
        <p:spPr>
          <a:xfrm>
            <a:off x="6972300" y="6583676"/>
            <a:ext cx="2057400" cy="274324"/>
          </a:xfrm>
        </p:spPr>
        <p:txBody>
          <a:bodyPr anchor="ctr">
            <a:normAutofit/>
          </a:bodyPr>
          <a:lstStyle/>
          <a:p>
            <a:pPr>
              <a:spcAft>
                <a:spcPts val="600"/>
              </a:spcAft>
            </a:pPr>
            <a:fld id="{64F12D03-C2F7-9845-A612-6A708C696EFE}" type="slidenum">
              <a:rPr lang="en-US" smtClean="0"/>
              <a:pPr>
                <a:spcAft>
                  <a:spcPts val="600"/>
                </a:spcAft>
              </a:pPr>
              <a:t>14</a:t>
            </a:fld>
            <a:endParaRPr lang="en-US"/>
          </a:p>
        </p:txBody>
      </p:sp>
      <p:sp>
        <p:nvSpPr>
          <p:cNvPr id="24" name="Title 6">
            <a:extLst>
              <a:ext uri="{FF2B5EF4-FFF2-40B4-BE49-F238E27FC236}">
                <a16:creationId xmlns:a16="http://schemas.microsoft.com/office/drawing/2014/main" id="{B1617057-2D0C-5208-A0D0-43FC1F4D14AE}"/>
              </a:ext>
            </a:extLst>
          </p:cNvPr>
          <p:cNvSpPr>
            <a:spLocks noGrp="1"/>
          </p:cNvSpPr>
          <p:nvPr>
            <p:ph type="ctrTitle"/>
          </p:nvPr>
        </p:nvSpPr>
        <p:spPr>
          <a:xfrm>
            <a:off x="959475" y="62723"/>
            <a:ext cx="6858000" cy="782273"/>
          </a:xfrm>
        </p:spPr>
        <p:txBody>
          <a:bodyPr anchor="b">
            <a:normAutofit/>
          </a:bodyPr>
          <a:lstStyle/>
          <a:p>
            <a:r>
              <a:rPr lang="en-US"/>
              <a:t>Letter of Inquiry (LOI)</a:t>
            </a:r>
          </a:p>
        </p:txBody>
      </p:sp>
      <p:sp>
        <p:nvSpPr>
          <p:cNvPr id="3" name="Oval 2">
            <a:extLst>
              <a:ext uri="{FF2B5EF4-FFF2-40B4-BE49-F238E27FC236}">
                <a16:creationId xmlns:a16="http://schemas.microsoft.com/office/drawing/2014/main" id="{A64F1C86-65FB-AFD6-8C23-03EA1F440F57}"/>
              </a:ext>
            </a:extLst>
          </p:cNvPr>
          <p:cNvSpPr/>
          <p:nvPr/>
        </p:nvSpPr>
        <p:spPr>
          <a:xfrm>
            <a:off x="202134" y="2909811"/>
            <a:ext cx="1354738" cy="323456"/>
          </a:xfrm>
          <a:prstGeom prst="ellipse">
            <a:avLst/>
          </a:prstGeom>
          <a:noFill/>
          <a:ln>
            <a:solidFill>
              <a:srgbClr val="F37A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1677943-4778-CC5F-5649-971AFAAAE4E4}"/>
              </a:ext>
            </a:extLst>
          </p:cNvPr>
          <p:cNvSpPr/>
          <p:nvPr/>
        </p:nvSpPr>
        <p:spPr>
          <a:xfrm>
            <a:off x="4391579" y="4076137"/>
            <a:ext cx="1354738" cy="323456"/>
          </a:xfrm>
          <a:prstGeom prst="ellipse">
            <a:avLst/>
          </a:prstGeom>
          <a:noFill/>
          <a:ln>
            <a:solidFill>
              <a:srgbClr val="F37A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AD44300-C60F-E4AC-ED8A-48C5F44BBFB4}"/>
              </a:ext>
            </a:extLst>
          </p:cNvPr>
          <p:cNvSpPr/>
          <p:nvPr/>
        </p:nvSpPr>
        <p:spPr>
          <a:xfrm>
            <a:off x="202134" y="5267249"/>
            <a:ext cx="1354738" cy="323456"/>
          </a:xfrm>
          <a:prstGeom prst="ellipse">
            <a:avLst/>
          </a:prstGeom>
          <a:noFill/>
          <a:ln>
            <a:solidFill>
              <a:srgbClr val="F37A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279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23345-BC27-EF47-B37F-D98F850B73C6}"/>
              </a:ext>
            </a:extLst>
          </p:cNvPr>
          <p:cNvSpPr>
            <a:spLocks noGrp="1"/>
          </p:cNvSpPr>
          <p:nvPr>
            <p:ph type="sldNum" sz="quarter" idx="4"/>
          </p:nvPr>
        </p:nvSpPr>
        <p:spPr/>
        <p:txBody>
          <a:bodyPr/>
          <a:lstStyle/>
          <a:p>
            <a:fld id="{64F12D03-C2F7-9845-A612-6A708C696EFE}" type="slidenum">
              <a:rPr lang="en-US" smtClean="0"/>
              <a:pPr/>
              <a:t>15</a:t>
            </a:fld>
            <a:endParaRPr lang="en-US"/>
          </a:p>
        </p:txBody>
      </p:sp>
      <p:sp>
        <p:nvSpPr>
          <p:cNvPr id="4" name="Title 3">
            <a:extLst>
              <a:ext uri="{FF2B5EF4-FFF2-40B4-BE49-F238E27FC236}">
                <a16:creationId xmlns:a16="http://schemas.microsoft.com/office/drawing/2014/main" id="{4FFCEB45-87BF-3742-9CB4-DE5D070F3EAC}"/>
              </a:ext>
            </a:extLst>
          </p:cNvPr>
          <p:cNvSpPr>
            <a:spLocks noGrp="1"/>
          </p:cNvSpPr>
          <p:nvPr>
            <p:ph type="ctrTitle"/>
          </p:nvPr>
        </p:nvSpPr>
        <p:spPr>
          <a:xfrm>
            <a:off x="959475" y="62723"/>
            <a:ext cx="6858000" cy="782273"/>
          </a:xfrm>
        </p:spPr>
        <p:txBody>
          <a:bodyPr/>
          <a:lstStyle/>
          <a:p>
            <a:r>
              <a:rPr lang="en-US">
                <a:latin typeface="Arial"/>
                <a:cs typeface="Arial"/>
              </a:rPr>
              <a:t>Review &amp; Award Process</a:t>
            </a:r>
            <a:endParaRPr lang="en-US"/>
          </a:p>
        </p:txBody>
      </p:sp>
      <p:sp>
        <p:nvSpPr>
          <p:cNvPr id="5" name="TextBox 4">
            <a:extLst>
              <a:ext uri="{FF2B5EF4-FFF2-40B4-BE49-F238E27FC236}">
                <a16:creationId xmlns:a16="http://schemas.microsoft.com/office/drawing/2014/main" id="{87368599-9BD1-9848-BDC0-E7F704230E9B}"/>
              </a:ext>
            </a:extLst>
          </p:cNvPr>
          <p:cNvSpPr txBox="1"/>
          <p:nvPr/>
        </p:nvSpPr>
        <p:spPr>
          <a:xfrm>
            <a:off x="571068" y="1058439"/>
            <a:ext cx="7778338" cy="5113644"/>
          </a:xfrm>
          <a:prstGeom prst="rect">
            <a:avLst/>
          </a:prstGeom>
          <a:noFill/>
        </p:spPr>
        <p:txBody>
          <a:bodyPr wrap="square" lIns="91440" tIns="45720" rIns="91440" bIns="45720" rtlCol="0" anchor="t">
            <a:spAutoFit/>
          </a:bodyPr>
          <a:lstStyle/>
          <a:p>
            <a:pPr marL="342900" indent="-342900">
              <a:lnSpc>
                <a:spcPct val="150000"/>
              </a:lnSpc>
              <a:buFont typeface="Arial"/>
              <a:buChar char="•"/>
            </a:pPr>
            <a:r>
              <a:rPr lang="en-US" sz="2000" b="1">
                <a:solidFill>
                  <a:srgbClr val="EA700C"/>
                </a:solidFill>
                <a:latin typeface="Arial"/>
                <a:cs typeface="Arial"/>
              </a:rPr>
              <a:t>March 18 – April 25, 2025: </a:t>
            </a:r>
            <a:r>
              <a:rPr lang="en-US" sz="2000">
                <a:solidFill>
                  <a:srgbClr val="EA700C"/>
                </a:solidFill>
                <a:latin typeface="Arial"/>
                <a:cs typeface="Arial"/>
              </a:rPr>
              <a:t>Application window</a:t>
            </a:r>
          </a:p>
          <a:p>
            <a:pPr marL="342900" indent="-342900">
              <a:lnSpc>
                <a:spcPct val="150000"/>
              </a:lnSpc>
              <a:buFont typeface="Arial"/>
              <a:buChar char="•"/>
            </a:pPr>
            <a:r>
              <a:rPr lang="en-US" sz="2000" b="1">
                <a:solidFill>
                  <a:srgbClr val="505961"/>
                </a:solidFill>
                <a:latin typeface="Arial"/>
                <a:cs typeface="Arial"/>
              </a:rPr>
              <a:t>April – June 2025: </a:t>
            </a:r>
            <a:r>
              <a:rPr lang="en-US" sz="2000">
                <a:solidFill>
                  <a:srgbClr val="505961"/>
                </a:solidFill>
                <a:latin typeface="Arial"/>
                <a:cs typeface="Arial"/>
              </a:rPr>
              <a:t>NEFE staff reviews each LOI submission</a:t>
            </a:r>
            <a:endParaRPr lang="en-US"/>
          </a:p>
          <a:p>
            <a:pPr marL="342900" indent="-342900">
              <a:lnSpc>
                <a:spcPct val="150000"/>
              </a:lnSpc>
              <a:buFont typeface="Arial"/>
              <a:buChar char="•"/>
            </a:pPr>
            <a:r>
              <a:rPr lang="en-US" sz="2000" b="1">
                <a:solidFill>
                  <a:srgbClr val="505961"/>
                </a:solidFill>
                <a:latin typeface="Arial"/>
                <a:cs typeface="Arial"/>
              </a:rPr>
              <a:t>June – July 2025: </a:t>
            </a:r>
            <a:r>
              <a:rPr lang="en-US" sz="2000">
                <a:solidFill>
                  <a:srgbClr val="505961"/>
                </a:solidFill>
                <a:latin typeface="Arial"/>
                <a:cs typeface="Arial"/>
              </a:rPr>
              <a:t>Select projects are invited to a virtual presentation and discussion with NEFE's Research team and Executive Leadership Team (ELT).</a:t>
            </a:r>
          </a:p>
          <a:p>
            <a:pPr marL="342900" indent="-342900">
              <a:lnSpc>
                <a:spcPct val="150000"/>
              </a:lnSpc>
              <a:buFont typeface="Arial"/>
              <a:buChar char="•"/>
            </a:pPr>
            <a:r>
              <a:rPr lang="en-US" sz="2000" b="1">
                <a:solidFill>
                  <a:srgbClr val="505961"/>
                </a:solidFill>
                <a:latin typeface="Arial"/>
                <a:cs typeface="Arial"/>
              </a:rPr>
              <a:t>July– August 2025: </a:t>
            </a:r>
            <a:r>
              <a:rPr lang="en-US" sz="2000">
                <a:solidFill>
                  <a:srgbClr val="505961"/>
                </a:solidFill>
                <a:latin typeface="Arial"/>
                <a:cs typeface="Arial"/>
              </a:rPr>
              <a:t>Final selected projects are invited to submit full project proposals, detailed budgets, etc.</a:t>
            </a:r>
          </a:p>
          <a:p>
            <a:pPr marL="342900" indent="-342900">
              <a:lnSpc>
                <a:spcPct val="150000"/>
              </a:lnSpc>
              <a:buFont typeface="Arial"/>
              <a:buChar char="•"/>
            </a:pPr>
            <a:r>
              <a:rPr lang="en-US" sz="2000" b="1">
                <a:solidFill>
                  <a:srgbClr val="505961"/>
                </a:solidFill>
                <a:latin typeface="Arial"/>
                <a:cs typeface="Arial"/>
              </a:rPr>
              <a:t>August– September 2025: </a:t>
            </a:r>
            <a:r>
              <a:rPr lang="en-US" sz="2000">
                <a:solidFill>
                  <a:srgbClr val="505961"/>
                </a:solidFill>
                <a:latin typeface="Arial"/>
                <a:cs typeface="Arial"/>
              </a:rPr>
              <a:t>Research and ELT work to make final funding decisions</a:t>
            </a:r>
          </a:p>
          <a:p>
            <a:pPr marL="342900" indent="-342900">
              <a:lnSpc>
                <a:spcPct val="150000"/>
              </a:lnSpc>
              <a:buFont typeface="Arial"/>
              <a:buChar char="•"/>
            </a:pPr>
            <a:r>
              <a:rPr lang="en-US" sz="2000" b="1">
                <a:solidFill>
                  <a:srgbClr val="505961"/>
                </a:solidFill>
                <a:latin typeface="Arial"/>
                <a:cs typeface="Arial"/>
              </a:rPr>
              <a:t>September– November 2025: </a:t>
            </a:r>
            <a:r>
              <a:rPr lang="en-US" sz="2000">
                <a:solidFill>
                  <a:srgbClr val="505961"/>
                </a:solidFill>
                <a:latin typeface="Arial"/>
                <a:cs typeface="Arial"/>
              </a:rPr>
              <a:t>Award letters sent, contracting </a:t>
            </a:r>
          </a:p>
          <a:p>
            <a:pPr marL="342900" indent="-342900">
              <a:lnSpc>
                <a:spcPct val="150000"/>
              </a:lnSpc>
              <a:buFont typeface="Arial"/>
              <a:buChar char="•"/>
            </a:pPr>
            <a:r>
              <a:rPr lang="en-US" sz="2000" b="1">
                <a:solidFill>
                  <a:srgbClr val="505961"/>
                </a:solidFill>
                <a:latin typeface="Arial"/>
                <a:cs typeface="Arial"/>
              </a:rPr>
              <a:t>December:</a:t>
            </a:r>
            <a:r>
              <a:rPr lang="en-US" sz="2000">
                <a:solidFill>
                  <a:srgbClr val="505961"/>
                </a:solidFill>
                <a:latin typeface="Arial"/>
                <a:cs typeface="Arial"/>
              </a:rPr>
              <a:t> Press Releases</a:t>
            </a:r>
            <a:endParaRPr lang="en-US" sz="2000">
              <a:solidFill>
                <a:srgbClr val="5059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96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F80778-F799-C048-BDB9-6CBAA2BE4D27}"/>
              </a:ext>
            </a:extLst>
          </p:cNvPr>
          <p:cNvSpPr>
            <a:spLocks noGrp="1"/>
          </p:cNvSpPr>
          <p:nvPr>
            <p:ph type="sldNum" sz="quarter" idx="4"/>
          </p:nvPr>
        </p:nvSpPr>
        <p:spPr/>
        <p:txBody>
          <a:bodyPr/>
          <a:lstStyle/>
          <a:p>
            <a:fld id="{64F12D03-C2F7-9845-A612-6A708C696EFE}" type="slidenum">
              <a:rPr lang="en-US" smtClean="0">
                <a:solidFill>
                  <a:srgbClr val="505961"/>
                </a:solidFill>
              </a:rPr>
              <a:pPr/>
              <a:t>16</a:t>
            </a:fld>
            <a:endParaRPr lang="en-US">
              <a:solidFill>
                <a:srgbClr val="505961"/>
              </a:solidFill>
            </a:endParaRPr>
          </a:p>
        </p:txBody>
      </p:sp>
      <p:sp>
        <p:nvSpPr>
          <p:cNvPr id="6" name="TextBox 5">
            <a:extLst>
              <a:ext uri="{FF2B5EF4-FFF2-40B4-BE49-F238E27FC236}">
                <a16:creationId xmlns:a16="http://schemas.microsoft.com/office/drawing/2014/main" id="{4664124D-FFD5-F145-870A-AAE500B80701}"/>
              </a:ext>
            </a:extLst>
          </p:cNvPr>
          <p:cNvSpPr txBox="1"/>
          <p:nvPr/>
        </p:nvSpPr>
        <p:spPr>
          <a:xfrm>
            <a:off x="4887686" y="696686"/>
            <a:ext cx="3810000" cy="7171194"/>
          </a:xfrm>
          <a:prstGeom prst="rect">
            <a:avLst/>
          </a:prstGeom>
          <a:noFill/>
        </p:spPr>
        <p:txBody>
          <a:bodyPr wrap="square" lIns="91440" tIns="45720" rIns="91440" bIns="45720" rtlCol="0" anchor="t">
            <a:spAutoFit/>
          </a:bodyPr>
          <a:lstStyle/>
          <a:p>
            <a:r>
              <a:rPr lang="en-US" sz="2000" b="1">
                <a:solidFill>
                  <a:srgbClr val="008071"/>
                </a:solidFill>
                <a:latin typeface="Arial"/>
                <a:cs typeface="Arial"/>
              </a:rPr>
              <a:t>Tips for Success</a:t>
            </a:r>
          </a:p>
          <a:p>
            <a:pPr marL="285750" indent="-285750">
              <a:buFont typeface="Arial"/>
              <a:buChar char="•"/>
            </a:pPr>
            <a:endParaRPr lang="en-US">
              <a:solidFill>
                <a:schemeClr val="bg1"/>
              </a:solidFill>
              <a:cs typeface="Calibri" panose="020F0502020204030204"/>
            </a:endParaRPr>
          </a:p>
          <a:p>
            <a:pPr marL="285750" indent="-285750">
              <a:buFont typeface="Arial"/>
              <a:buChar char="•"/>
            </a:pPr>
            <a:r>
              <a:rPr lang="en-US" sz="1400">
                <a:solidFill>
                  <a:srgbClr val="505961"/>
                </a:solidFill>
                <a:latin typeface="Arial"/>
                <a:cs typeface="Arial"/>
              </a:rPr>
              <a:t>Researchers should demonstrate the ability to implement their methodology and analyze their results</a:t>
            </a:r>
            <a:endParaRPr lang="en-US">
              <a:solidFill>
                <a:srgbClr val="505961"/>
              </a:solidFill>
              <a:latin typeface="Arial"/>
              <a:cs typeface="Arial"/>
            </a:endParaRPr>
          </a:p>
          <a:p>
            <a:endParaRPr lang="en-US" sz="1400">
              <a:solidFill>
                <a:srgbClr val="505961"/>
              </a:solidFill>
              <a:latin typeface="Arial"/>
              <a:cs typeface="Arial"/>
            </a:endParaRPr>
          </a:p>
          <a:p>
            <a:pPr marL="285750" indent="-285750">
              <a:buFont typeface="Arial"/>
              <a:buChar char="•"/>
            </a:pPr>
            <a:r>
              <a:rPr lang="en-US" sz="1400">
                <a:solidFill>
                  <a:srgbClr val="505961"/>
                </a:solidFill>
                <a:latin typeface="Arial"/>
                <a:cs typeface="Arial"/>
              </a:rPr>
              <a:t>Projects should demonstrate synergy between the research question, the stated theoretical framework, and the research design</a:t>
            </a:r>
          </a:p>
          <a:p>
            <a:endParaRPr lang="en-US" sz="1400">
              <a:solidFill>
                <a:srgbClr val="505961"/>
              </a:solidFill>
              <a:latin typeface="Arial"/>
              <a:cs typeface="Arial"/>
            </a:endParaRPr>
          </a:p>
          <a:p>
            <a:pPr marL="285750" indent="-285750">
              <a:buFont typeface="Arial"/>
              <a:buChar char="•"/>
            </a:pPr>
            <a:r>
              <a:rPr lang="en-US" sz="1400">
                <a:solidFill>
                  <a:srgbClr val="505961"/>
                </a:solidFill>
                <a:latin typeface="Arial"/>
                <a:cs typeface="Arial"/>
              </a:rPr>
              <a:t>All measures used or designed during the project should be rigorous in origin and sensitive to the study's population(s)</a:t>
            </a:r>
          </a:p>
          <a:p>
            <a:endParaRPr lang="en-US" sz="1400">
              <a:solidFill>
                <a:srgbClr val="505961"/>
              </a:solidFill>
              <a:latin typeface="Arial"/>
              <a:cs typeface="Arial"/>
            </a:endParaRPr>
          </a:p>
          <a:p>
            <a:pPr marL="285750" indent="-285750">
              <a:buFont typeface="Arial"/>
              <a:buChar char="•"/>
            </a:pPr>
            <a:r>
              <a:rPr lang="en-US" sz="1400">
                <a:solidFill>
                  <a:srgbClr val="505961"/>
                </a:solidFill>
                <a:latin typeface="Arial"/>
                <a:cs typeface="Arial"/>
              </a:rPr>
              <a:t>Projects should democratize information, providing other researchers opportunities to utilize any data produced as part of the study</a:t>
            </a:r>
          </a:p>
          <a:p>
            <a:pPr marL="285750" indent="-285750">
              <a:buFont typeface="Arial"/>
              <a:buChar char="•"/>
            </a:pPr>
            <a:endParaRPr lang="en-US" sz="1400">
              <a:solidFill>
                <a:srgbClr val="505961"/>
              </a:solidFill>
              <a:latin typeface="Arial"/>
              <a:cs typeface="Arial"/>
            </a:endParaRPr>
          </a:p>
          <a:p>
            <a:pPr marL="285750" indent="-285750">
              <a:buFont typeface="Arial"/>
              <a:buChar char="•"/>
            </a:pPr>
            <a:r>
              <a:rPr lang="en-US" sz="1400">
                <a:solidFill>
                  <a:srgbClr val="505961"/>
                </a:solidFill>
                <a:latin typeface="Arial"/>
                <a:cs typeface="Arial"/>
              </a:rPr>
              <a:t>Be sure your project and its potential impact resonate with both research and non-research audiences</a:t>
            </a:r>
          </a:p>
          <a:p>
            <a:pPr marL="285750" indent="-285750">
              <a:buFont typeface="Arial"/>
              <a:buChar char="•"/>
            </a:pPr>
            <a:endParaRPr lang="en-US" sz="1400">
              <a:solidFill>
                <a:srgbClr val="505961"/>
              </a:solidFill>
              <a:latin typeface="Arial"/>
              <a:cs typeface="Arial"/>
            </a:endParaRPr>
          </a:p>
          <a:p>
            <a:endParaRPr lang="en-US" sz="1400">
              <a:solidFill>
                <a:srgbClr val="505961"/>
              </a:solidFill>
              <a:latin typeface="Arial"/>
              <a:cs typeface="Arial"/>
            </a:endParaRPr>
          </a:p>
          <a:p>
            <a:pPr marL="285750" indent="-285750">
              <a:buFont typeface="Arial"/>
              <a:buChar char="•"/>
            </a:pPr>
            <a:endParaRPr lang="en-US" sz="1400">
              <a:solidFill>
                <a:srgbClr val="505961"/>
              </a:solidFill>
              <a:latin typeface="Arial"/>
              <a:cs typeface="Arial"/>
            </a:endParaRPr>
          </a:p>
          <a:p>
            <a:pPr marL="285750" indent="-285750">
              <a:buFont typeface="Arial"/>
              <a:buChar char="•"/>
            </a:pPr>
            <a:endParaRPr lang="en-US" sz="1400">
              <a:solidFill>
                <a:srgbClr val="505961"/>
              </a:solidFill>
              <a:latin typeface="Arial"/>
              <a:cs typeface="Arial"/>
            </a:endParaRPr>
          </a:p>
          <a:p>
            <a:pPr marL="285750" indent="-285750">
              <a:buFont typeface="Arial"/>
              <a:buChar char="•"/>
            </a:pPr>
            <a:endParaRPr lang="en-US">
              <a:solidFill>
                <a:srgbClr val="505961"/>
              </a:solidFill>
              <a:latin typeface="Arial"/>
              <a:cs typeface="Arial"/>
            </a:endParaRPr>
          </a:p>
          <a:p>
            <a:pPr marL="285750" indent="-285750">
              <a:buFont typeface="Arial"/>
              <a:buChar char="•"/>
            </a:pPr>
            <a:endParaRPr lang="en-US">
              <a:solidFill>
                <a:srgbClr val="505961"/>
              </a:solidFill>
              <a:latin typeface="Arial"/>
              <a:cs typeface="Arial"/>
            </a:endParaRPr>
          </a:p>
          <a:p>
            <a:endParaRPr lang="en-US">
              <a:solidFill>
                <a:srgbClr val="505961"/>
              </a:solidFill>
              <a:latin typeface="Arial"/>
              <a:ea typeface="Calibri" panose="020F0502020204030204"/>
              <a:cs typeface="Arial"/>
            </a:endParaRPr>
          </a:p>
          <a:p>
            <a:endParaRPr lang="en-US">
              <a:solidFill>
                <a:srgbClr val="FFFFFF"/>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70458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F80778-F799-C048-BDB9-6CBAA2BE4D27}"/>
              </a:ext>
            </a:extLst>
          </p:cNvPr>
          <p:cNvSpPr>
            <a:spLocks noGrp="1"/>
          </p:cNvSpPr>
          <p:nvPr>
            <p:ph type="sldNum" sz="quarter" idx="4"/>
          </p:nvPr>
        </p:nvSpPr>
        <p:spPr/>
        <p:txBody>
          <a:bodyPr/>
          <a:lstStyle/>
          <a:p>
            <a:fld id="{64F12D03-C2F7-9845-A612-6A708C696EFE}" type="slidenum">
              <a:rPr lang="en-US" smtClean="0">
                <a:solidFill>
                  <a:srgbClr val="505961"/>
                </a:solidFill>
              </a:rPr>
              <a:pPr/>
              <a:t>17</a:t>
            </a:fld>
            <a:endParaRPr lang="en-US">
              <a:solidFill>
                <a:srgbClr val="505961"/>
              </a:solidFill>
            </a:endParaRPr>
          </a:p>
        </p:txBody>
      </p:sp>
      <p:pic>
        <p:nvPicPr>
          <p:cNvPr id="5" name="Picture 4" descr="A qr code on a white background&#10;&#10;AI-generated content may be incorrect.">
            <a:extLst>
              <a:ext uri="{FF2B5EF4-FFF2-40B4-BE49-F238E27FC236}">
                <a16:creationId xmlns:a16="http://schemas.microsoft.com/office/drawing/2014/main" id="{298497A1-2EEB-B227-FA71-738584E36B40}"/>
              </a:ext>
            </a:extLst>
          </p:cNvPr>
          <p:cNvPicPr>
            <a:picLocks noChangeAspect="1"/>
          </p:cNvPicPr>
          <p:nvPr/>
        </p:nvPicPr>
        <p:blipFill>
          <a:blip r:embed="rId4"/>
          <a:stretch>
            <a:fillRect/>
          </a:stretch>
        </p:blipFill>
        <p:spPr>
          <a:xfrm>
            <a:off x="4667250" y="2544535"/>
            <a:ext cx="4361089" cy="4299857"/>
          </a:xfrm>
          <a:prstGeom prst="rect">
            <a:avLst/>
          </a:prstGeom>
          <a:ln>
            <a:noFill/>
          </a:ln>
        </p:spPr>
      </p:pic>
      <p:sp>
        <p:nvSpPr>
          <p:cNvPr id="7" name="TextBox 6">
            <a:extLst>
              <a:ext uri="{FF2B5EF4-FFF2-40B4-BE49-F238E27FC236}">
                <a16:creationId xmlns:a16="http://schemas.microsoft.com/office/drawing/2014/main" id="{446C81EC-31C4-6CC9-532C-7329D6563F21}"/>
              </a:ext>
            </a:extLst>
          </p:cNvPr>
          <p:cNvSpPr txBox="1"/>
          <p:nvPr/>
        </p:nvSpPr>
        <p:spPr>
          <a:xfrm>
            <a:off x="5552059" y="104168"/>
            <a:ext cx="283937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008071"/>
                </a:solidFill>
                <a:ea typeface="Calibri"/>
                <a:cs typeface="Calibri"/>
              </a:rPr>
              <a:t>Leave feedback and submit questions!</a:t>
            </a:r>
            <a:endParaRPr lang="en-US" b="1">
              <a:solidFill>
                <a:srgbClr val="008071"/>
              </a:solidFill>
              <a:ea typeface="Calibri"/>
              <a:cs typeface="Calibri"/>
            </a:endParaRPr>
          </a:p>
        </p:txBody>
      </p:sp>
      <p:sp>
        <p:nvSpPr>
          <p:cNvPr id="8" name="Arrow: Right 7">
            <a:extLst>
              <a:ext uri="{FF2B5EF4-FFF2-40B4-BE49-F238E27FC236}">
                <a16:creationId xmlns:a16="http://schemas.microsoft.com/office/drawing/2014/main" id="{E93B2C56-E6AF-1777-520A-F3AFC9DF208E}"/>
              </a:ext>
            </a:extLst>
          </p:cNvPr>
          <p:cNvSpPr/>
          <p:nvPr/>
        </p:nvSpPr>
        <p:spPr>
          <a:xfrm rot="5400000">
            <a:off x="6408927" y="1693708"/>
            <a:ext cx="1116048" cy="5708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209F630-6D52-D7C9-1169-51E59D4DB3C3}"/>
              </a:ext>
            </a:extLst>
          </p:cNvPr>
          <p:cNvSpPr txBox="1"/>
          <p:nvPr/>
        </p:nvSpPr>
        <p:spPr>
          <a:xfrm>
            <a:off x="495980" y="4874079"/>
            <a:ext cx="393722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8071"/>
                </a:solidFill>
              </a:rPr>
              <a:t>Join us for a Live Q&amp;A on Thursday, March 13th.</a:t>
            </a:r>
            <a:endParaRPr lang="en-US" sz="2800">
              <a:ea typeface="Calibri"/>
              <a:cs typeface="Calibri"/>
            </a:endParaRPr>
          </a:p>
        </p:txBody>
      </p:sp>
    </p:spTree>
    <p:extLst>
      <p:ext uri="{BB962C8B-B14F-4D97-AF65-F5344CB8AC3E}">
        <p14:creationId xmlns:p14="http://schemas.microsoft.com/office/powerpoint/2010/main" val="1499631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F80778-F799-C048-BDB9-6CBAA2BE4D27}"/>
              </a:ext>
            </a:extLst>
          </p:cNvPr>
          <p:cNvSpPr>
            <a:spLocks noGrp="1"/>
          </p:cNvSpPr>
          <p:nvPr>
            <p:ph type="sldNum" sz="quarter" idx="4"/>
          </p:nvPr>
        </p:nvSpPr>
        <p:spPr/>
        <p:txBody>
          <a:bodyPr/>
          <a:lstStyle/>
          <a:p>
            <a:fld id="{64F12D03-C2F7-9845-A612-6A708C696EFE}" type="slidenum">
              <a:rPr lang="en-US" smtClean="0"/>
              <a:pPr/>
              <a:t>18</a:t>
            </a:fld>
            <a:endParaRPr lang="en-US"/>
          </a:p>
        </p:txBody>
      </p:sp>
      <p:sp>
        <p:nvSpPr>
          <p:cNvPr id="4" name="Title 3">
            <a:extLst>
              <a:ext uri="{FF2B5EF4-FFF2-40B4-BE49-F238E27FC236}">
                <a16:creationId xmlns:a16="http://schemas.microsoft.com/office/drawing/2014/main" id="{70108C4F-F482-DD41-B9A5-C051DE9C5771}"/>
              </a:ext>
            </a:extLst>
          </p:cNvPr>
          <p:cNvSpPr>
            <a:spLocks noGrp="1"/>
          </p:cNvSpPr>
          <p:nvPr>
            <p:ph type="ctrTitle"/>
          </p:nvPr>
        </p:nvSpPr>
        <p:spPr>
          <a:xfrm>
            <a:off x="2971800" y="1547843"/>
            <a:ext cx="3200400" cy="1170794"/>
          </a:xfrm>
        </p:spPr>
        <p:txBody>
          <a:bodyPr/>
          <a:lstStyle/>
          <a:p>
            <a:r>
              <a:rPr lang="en-US">
                <a:latin typeface="Arial"/>
                <a:cs typeface="Arial"/>
              </a:rPr>
              <a:t>THANK YOU!</a:t>
            </a:r>
            <a:endParaRPr lang="en-US"/>
          </a:p>
        </p:txBody>
      </p:sp>
      <p:sp>
        <p:nvSpPr>
          <p:cNvPr id="5" name="TextBox 4">
            <a:extLst>
              <a:ext uri="{FF2B5EF4-FFF2-40B4-BE49-F238E27FC236}">
                <a16:creationId xmlns:a16="http://schemas.microsoft.com/office/drawing/2014/main" id="{315C7FED-B44B-4558-6A61-A42C118D2B2E}"/>
              </a:ext>
            </a:extLst>
          </p:cNvPr>
          <p:cNvSpPr txBox="1"/>
          <p:nvPr/>
        </p:nvSpPr>
        <p:spPr>
          <a:xfrm>
            <a:off x="708659" y="2714853"/>
            <a:ext cx="758403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Where to apply: </a:t>
            </a:r>
            <a:r>
              <a:rPr lang="en-US">
                <a:ea typeface="+mn-lt"/>
                <a:cs typeface="+mn-lt"/>
                <a:hlinkClick r:id="rId4">
                  <a:extLst>
                    <a:ext uri="{A12FA001-AC4F-418D-AE19-62706E023703}">
                      <ahyp:hlinkClr xmlns:ahyp="http://schemas.microsoft.com/office/drawing/2018/hyperlinkcolor" val="tx"/>
                    </a:ext>
                  </a:extLst>
                </a:hlinkClick>
              </a:rPr>
              <a:t>https://www.nefe.org/research/get-funding/apply.aspx</a:t>
            </a:r>
          </a:p>
          <a:p>
            <a:endParaRPr lang="en-US">
              <a:cs typeface="Calibri"/>
            </a:endParaRPr>
          </a:p>
          <a:p>
            <a:r>
              <a:rPr lang="en-US">
                <a:solidFill>
                  <a:schemeClr val="bg1"/>
                </a:solidFill>
                <a:cs typeface="Calibri"/>
              </a:rPr>
              <a:t>Funding priorities:</a:t>
            </a:r>
            <a:r>
              <a:rPr lang="en-US">
                <a:cs typeface="Calibri"/>
              </a:rPr>
              <a:t> </a:t>
            </a:r>
            <a:r>
              <a:rPr lang="en-US">
                <a:ea typeface="+mn-lt"/>
                <a:cs typeface="+mn-lt"/>
                <a:hlinkClick r:id="rId5">
                  <a:extLst>
                    <a:ext uri="{A12FA001-AC4F-418D-AE19-62706E023703}">
                      <ahyp:hlinkClr xmlns:ahyp="http://schemas.microsoft.com/office/drawing/2018/hyperlinkcolor" val="tx"/>
                    </a:ext>
                  </a:extLst>
                </a:hlinkClick>
              </a:rPr>
              <a:t>https://www.nefe.org/research/get-funding/funding-priorities.aspx</a:t>
            </a:r>
          </a:p>
          <a:p>
            <a:endParaRPr lang="en-US">
              <a:solidFill>
                <a:srgbClr val="535860"/>
              </a:solidFill>
              <a:ea typeface="Calibri"/>
              <a:cs typeface="Calibri"/>
            </a:endParaRPr>
          </a:p>
          <a:p>
            <a:r>
              <a:rPr lang="en-US">
                <a:solidFill>
                  <a:schemeClr val="bg1"/>
                </a:solidFill>
                <a:ea typeface="Calibri"/>
                <a:cs typeface="Calibri"/>
              </a:rPr>
              <a:t>Newsletter:</a:t>
            </a:r>
            <a:r>
              <a:rPr lang="en-US">
                <a:solidFill>
                  <a:schemeClr val="bg1"/>
                </a:solidFill>
                <a:ea typeface="+mn-lt"/>
                <a:cs typeface="+mn-lt"/>
              </a:rPr>
              <a:t> </a:t>
            </a:r>
            <a:r>
              <a:rPr lang="en-US">
                <a:ea typeface="+mn-lt"/>
                <a:cs typeface="+mn-lt"/>
                <a:hlinkClick r:id="rId6">
                  <a:extLst>
                    <a:ext uri="{A12FA001-AC4F-418D-AE19-62706E023703}">
                      <ahyp:hlinkClr xmlns:ahyp="http://schemas.microsoft.com/office/drawing/2018/hyperlinkcolor" val="tx"/>
                    </a:ext>
                  </a:extLst>
                </a:hlinkClick>
              </a:rPr>
              <a:t>https://www.nefe.org/subscribe-form.aspx</a:t>
            </a:r>
            <a:endParaRPr lang="en-US">
              <a:ea typeface="Calibri"/>
              <a:cs typeface="Calibri"/>
            </a:endParaRPr>
          </a:p>
          <a:p>
            <a:endParaRPr lang="en-US">
              <a:solidFill>
                <a:srgbClr val="535860"/>
              </a:solidFill>
              <a:ea typeface="+mn-lt"/>
              <a:cs typeface="+mn-lt"/>
            </a:endParaRPr>
          </a:p>
          <a:p>
            <a:r>
              <a:rPr lang="en-US">
                <a:solidFill>
                  <a:schemeClr val="bg1"/>
                </a:solidFill>
                <a:ea typeface="+mn-lt"/>
                <a:cs typeface="+mn-lt"/>
              </a:rPr>
              <a:t>Reach</a:t>
            </a:r>
            <a:r>
              <a:rPr lang="en-US">
                <a:solidFill>
                  <a:schemeClr val="bg1"/>
                </a:solidFill>
                <a:cs typeface="Calibri"/>
              </a:rPr>
              <a:t> out: </a:t>
            </a:r>
            <a:r>
              <a:rPr lang="en-US">
                <a:cs typeface="Calibri"/>
              </a:rPr>
              <a:t>nefegrantrequest@nefe.org</a:t>
            </a:r>
            <a:endParaRPr lang="en-US">
              <a:solidFill>
                <a:srgbClr val="FFFFFF"/>
              </a:solidFill>
              <a:ea typeface="Calibri" panose="020F0502020204030204"/>
              <a:cs typeface="Calibri"/>
            </a:endParaRPr>
          </a:p>
          <a:p>
            <a:endParaRPr lang="en-US">
              <a:cs typeface="Calibri"/>
            </a:endParaRPr>
          </a:p>
        </p:txBody>
      </p:sp>
    </p:spTree>
    <p:extLst>
      <p:ext uri="{BB962C8B-B14F-4D97-AF65-F5344CB8AC3E}">
        <p14:creationId xmlns:p14="http://schemas.microsoft.com/office/powerpoint/2010/main" val="393933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DA9B8F-0F55-9D44-8661-707A0B62B356}"/>
              </a:ext>
            </a:extLst>
          </p:cNvPr>
          <p:cNvSpPr>
            <a:spLocks noGrp="1"/>
          </p:cNvSpPr>
          <p:nvPr>
            <p:ph type="sldNum" sz="quarter" idx="4"/>
          </p:nvPr>
        </p:nvSpPr>
        <p:spPr/>
        <p:txBody>
          <a:bodyPr/>
          <a:lstStyle/>
          <a:p>
            <a:fld id="{64F12D03-C2F7-9845-A612-6A708C696EFE}" type="slidenum">
              <a:rPr lang="en-US" smtClean="0"/>
              <a:pPr/>
              <a:t>2</a:t>
            </a:fld>
            <a:endParaRPr lang="en-US"/>
          </a:p>
        </p:txBody>
      </p:sp>
      <p:grpSp>
        <p:nvGrpSpPr>
          <p:cNvPr id="10" name="Group 9">
            <a:extLst>
              <a:ext uri="{FF2B5EF4-FFF2-40B4-BE49-F238E27FC236}">
                <a16:creationId xmlns:a16="http://schemas.microsoft.com/office/drawing/2014/main" id="{E664C971-79AD-3F4E-81B4-8946BD06A5D6}"/>
              </a:ext>
            </a:extLst>
          </p:cNvPr>
          <p:cNvGrpSpPr/>
          <p:nvPr/>
        </p:nvGrpSpPr>
        <p:grpSpPr>
          <a:xfrm>
            <a:off x="160321" y="1551215"/>
            <a:ext cx="2036618" cy="2036618"/>
            <a:chOff x="5064829" y="3273136"/>
            <a:chExt cx="2036618" cy="2036618"/>
          </a:xfrm>
        </p:grpSpPr>
        <p:sp>
          <p:nvSpPr>
            <p:cNvPr id="7" name="Rectangle 6">
              <a:extLst>
                <a:ext uri="{FF2B5EF4-FFF2-40B4-BE49-F238E27FC236}">
                  <a16:creationId xmlns:a16="http://schemas.microsoft.com/office/drawing/2014/main" id="{EF8BF849-A649-1948-AD79-220CE4C39E4F}"/>
                </a:ext>
              </a:extLst>
            </p:cNvPr>
            <p:cNvSpPr/>
            <p:nvPr/>
          </p:nvSpPr>
          <p:spPr>
            <a:xfrm>
              <a:off x="5524998" y="3760139"/>
              <a:ext cx="1116281" cy="1062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eckbox Checked with solid fill">
              <a:extLst>
                <a:ext uri="{FF2B5EF4-FFF2-40B4-BE49-F238E27FC236}">
                  <a16:creationId xmlns:a16="http://schemas.microsoft.com/office/drawing/2014/main" id="{D87EBD4D-BE39-9C48-8BBA-166528B238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64829" y="3273136"/>
              <a:ext cx="2036618" cy="2036618"/>
            </a:xfrm>
            <a:prstGeom prst="rect">
              <a:avLst/>
            </a:prstGeom>
          </p:spPr>
        </p:pic>
      </p:grpSp>
      <p:sp>
        <p:nvSpPr>
          <p:cNvPr id="11" name="Text Placeholder 2">
            <a:extLst>
              <a:ext uri="{FF2B5EF4-FFF2-40B4-BE49-F238E27FC236}">
                <a16:creationId xmlns:a16="http://schemas.microsoft.com/office/drawing/2014/main" id="{19427211-4324-3440-BAF5-FF338443C7D2}"/>
              </a:ext>
            </a:extLst>
          </p:cNvPr>
          <p:cNvSpPr>
            <a:spLocks noGrp="1"/>
          </p:cNvSpPr>
          <p:nvPr>
            <p:ph type="body" sz="quarter" idx="12"/>
          </p:nvPr>
        </p:nvSpPr>
        <p:spPr>
          <a:xfrm>
            <a:off x="3259637" y="1920290"/>
            <a:ext cx="5611231" cy="4031087"/>
          </a:xfrm>
        </p:spPr>
        <p:txBody>
          <a:bodyPr vert="horz" lIns="91440" tIns="45720" rIns="91440" bIns="45720" rtlCol="0" anchor="t">
            <a:normAutofit/>
          </a:bodyPr>
          <a:lstStyle/>
          <a:p>
            <a:endParaRPr lang="en-US">
              <a:latin typeface="Arial"/>
              <a:cs typeface="Arial"/>
            </a:endParaRPr>
          </a:p>
          <a:p>
            <a:pPr lvl="1"/>
            <a:r>
              <a:rPr lang="en-US" sz="2000">
                <a:solidFill>
                  <a:schemeClr val="bg1"/>
                </a:solidFill>
                <a:latin typeface="Arial"/>
                <a:cs typeface="Arial"/>
              </a:rPr>
              <a:t>About NEFE and Grants Overview</a:t>
            </a:r>
            <a:endParaRPr lang="en-US" sz="2000">
              <a:solidFill>
                <a:schemeClr val="bg1"/>
              </a:solidFill>
              <a:latin typeface="Arial" panose="020B0604020202020204" pitchFamily="34" charset="0"/>
              <a:cs typeface="Arial" panose="020B0604020202020204" pitchFamily="34" charset="0"/>
            </a:endParaRPr>
          </a:p>
          <a:p>
            <a:pPr lvl="1"/>
            <a:r>
              <a:rPr lang="en-US" sz="2000">
                <a:solidFill>
                  <a:schemeClr val="bg1"/>
                </a:solidFill>
                <a:latin typeface="Arial"/>
                <a:cs typeface="Arial"/>
              </a:rPr>
              <a:t>Funding Priorities</a:t>
            </a:r>
            <a:endParaRPr lang="en-US" sz="2000" i="0">
              <a:solidFill>
                <a:schemeClr val="bg1"/>
              </a:solidFill>
              <a:latin typeface="Arial" panose="020B0604020202020204" pitchFamily="34" charset="0"/>
              <a:cs typeface="Arial" panose="020B0604020202020204" pitchFamily="34" charset="0"/>
            </a:endParaRPr>
          </a:p>
          <a:p>
            <a:pPr lvl="1"/>
            <a:r>
              <a:rPr lang="en-US" sz="2000">
                <a:solidFill>
                  <a:schemeClr val="bg1"/>
                </a:solidFill>
                <a:latin typeface="Arial"/>
                <a:cs typeface="Arial"/>
              </a:rPr>
              <a:t>Eligibility Requirements</a:t>
            </a:r>
            <a:endParaRPr lang="en-US" sz="2000">
              <a:solidFill>
                <a:schemeClr val="bg1"/>
              </a:solidFill>
              <a:latin typeface="Arial" panose="020B0604020202020204" pitchFamily="34" charset="0"/>
              <a:cs typeface="Arial" panose="020B0604020202020204" pitchFamily="34" charset="0"/>
            </a:endParaRPr>
          </a:p>
          <a:p>
            <a:pPr lvl="1"/>
            <a:r>
              <a:rPr lang="en-US" sz="2000">
                <a:solidFill>
                  <a:schemeClr val="bg1"/>
                </a:solidFill>
                <a:latin typeface="Arial"/>
                <a:cs typeface="Arial"/>
              </a:rPr>
              <a:t>Letters of Inquiry</a:t>
            </a:r>
          </a:p>
          <a:p>
            <a:pPr lvl="1"/>
            <a:r>
              <a:rPr lang="en-US" sz="2000">
                <a:solidFill>
                  <a:schemeClr val="bg1"/>
                </a:solidFill>
                <a:latin typeface="Arial"/>
                <a:cs typeface="Arial"/>
              </a:rPr>
              <a:t>Review and Award Process</a:t>
            </a:r>
            <a:endParaRPr lang="en-US" sz="2000" i="0">
              <a:solidFill>
                <a:schemeClr val="bg1"/>
              </a:solidFill>
              <a:latin typeface="Arial" panose="020B0604020202020204" pitchFamily="34" charset="0"/>
              <a:cs typeface="Arial" panose="020B0604020202020204" pitchFamily="34" charset="0"/>
            </a:endParaRPr>
          </a:p>
          <a:p>
            <a:pPr lvl="1"/>
            <a:r>
              <a:rPr lang="en-US" sz="2000">
                <a:solidFill>
                  <a:schemeClr val="bg1"/>
                </a:solidFill>
                <a:latin typeface="Arial"/>
                <a:cs typeface="Arial"/>
              </a:rPr>
              <a:t>Tips for Success</a:t>
            </a:r>
            <a:endParaRPr lang="en-US" sz="2000">
              <a:solidFill>
                <a:schemeClr val="bg1"/>
              </a:solidFill>
              <a:latin typeface="Arial" panose="020B0604020202020204" pitchFamily="34" charset="0"/>
              <a:cs typeface="Arial" panose="020B0604020202020204" pitchFamily="34" charset="0"/>
            </a:endParaRPr>
          </a:p>
          <a:p>
            <a:pPr marL="457200" lvl="1" indent="0">
              <a:buNone/>
            </a:pPr>
            <a:endParaRPr lang="en-US" sz="2000" i="0">
              <a:solidFill>
                <a:schemeClr val="bg1"/>
              </a:solidFill>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0329EB2F-DD2C-6B47-8918-4DB77102870F}"/>
              </a:ext>
            </a:extLst>
          </p:cNvPr>
          <p:cNvSpPr txBox="1">
            <a:spLocks/>
          </p:cNvSpPr>
          <p:nvPr/>
        </p:nvSpPr>
        <p:spPr>
          <a:xfrm>
            <a:off x="3259637" y="890918"/>
            <a:ext cx="5474523"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505961"/>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185057899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DAFA2A-B423-3EF9-084B-BC78850FD6C0}"/>
              </a:ext>
            </a:extLst>
          </p:cNvPr>
          <p:cNvSpPr>
            <a:spLocks noGrp="1"/>
          </p:cNvSpPr>
          <p:nvPr>
            <p:ph type="sldNum" sz="quarter" idx="4"/>
          </p:nvPr>
        </p:nvSpPr>
        <p:spPr/>
        <p:txBody>
          <a:bodyPr/>
          <a:lstStyle/>
          <a:p>
            <a:fld id="{64F12D03-C2F7-9845-A612-6A708C696EFE}" type="slidenum">
              <a:rPr lang="en-US" smtClean="0"/>
              <a:pPr/>
              <a:t>3</a:t>
            </a:fld>
            <a:endParaRPr lang="en-US"/>
          </a:p>
        </p:txBody>
      </p:sp>
      <p:sp>
        <p:nvSpPr>
          <p:cNvPr id="4" name="Title 3">
            <a:extLst>
              <a:ext uri="{FF2B5EF4-FFF2-40B4-BE49-F238E27FC236}">
                <a16:creationId xmlns:a16="http://schemas.microsoft.com/office/drawing/2014/main" id="{180E2D6B-CDC5-9D3D-91EF-868BE761C731}"/>
              </a:ext>
            </a:extLst>
          </p:cNvPr>
          <p:cNvSpPr>
            <a:spLocks noGrp="1"/>
          </p:cNvSpPr>
          <p:nvPr>
            <p:ph type="ctrTitle"/>
          </p:nvPr>
        </p:nvSpPr>
        <p:spPr/>
        <p:txBody>
          <a:bodyPr>
            <a:normAutofit/>
          </a:bodyPr>
          <a:lstStyle/>
          <a:p>
            <a:r>
              <a:rPr lang="en-US" sz="3600">
                <a:latin typeface="+mn-lt"/>
              </a:rPr>
              <a:t>About NEFE</a:t>
            </a:r>
          </a:p>
        </p:txBody>
      </p:sp>
      <p:pic>
        <p:nvPicPr>
          <p:cNvPr id="19" name="Content Placeholder 18" descr="A screenshot of a computer&#10;&#10;Description automatically generated with medium confidence">
            <a:extLst>
              <a:ext uri="{FF2B5EF4-FFF2-40B4-BE49-F238E27FC236}">
                <a16:creationId xmlns:a16="http://schemas.microsoft.com/office/drawing/2014/main" id="{C929A8FF-A3CF-9FE8-D8E4-EBE5A0170A93}"/>
              </a:ext>
            </a:extLst>
          </p:cNvPr>
          <p:cNvPicPr>
            <a:picLocks noGrp="1" noChangeAspect="1"/>
          </p:cNvPicPr>
          <p:nvPr>
            <p:ph sz="half" idx="1"/>
          </p:nvPr>
        </p:nvPicPr>
        <p:blipFill rotWithShape="1">
          <a:blip r:embed="rId3"/>
          <a:srcRect l="31464" t="27905" r="37115" b="35243"/>
          <a:stretch/>
        </p:blipFill>
        <p:spPr bwMode="auto">
          <a:xfrm>
            <a:off x="832981" y="970337"/>
            <a:ext cx="7683553" cy="5613339"/>
          </a:xfrm>
          <a:prstGeom prst="rect">
            <a:avLst/>
          </a:prstGeom>
          <a:ln>
            <a:noFill/>
          </a:ln>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8D60E2C3-5E67-9FAA-F5B8-419A40E99B73}"/>
              </a:ext>
            </a:extLst>
          </p:cNvPr>
          <p:cNvSpPr/>
          <p:nvPr/>
        </p:nvSpPr>
        <p:spPr>
          <a:xfrm>
            <a:off x="2079668" y="6227861"/>
            <a:ext cx="1503123" cy="27432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9DD14C1-C9CD-B8CA-5446-998346349845}"/>
              </a:ext>
            </a:extLst>
          </p:cNvPr>
          <p:cNvSpPr/>
          <p:nvPr/>
        </p:nvSpPr>
        <p:spPr>
          <a:xfrm>
            <a:off x="0" y="970337"/>
            <a:ext cx="832981" cy="5613339"/>
          </a:xfrm>
          <a:prstGeom prst="rect">
            <a:avLst/>
          </a:prstGeom>
          <a:solidFill>
            <a:srgbClr val="525A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4E8A26-5C3B-0FAB-7EC9-456C266D1F60}"/>
              </a:ext>
            </a:extLst>
          </p:cNvPr>
          <p:cNvSpPr/>
          <p:nvPr/>
        </p:nvSpPr>
        <p:spPr>
          <a:xfrm>
            <a:off x="8516534" y="970337"/>
            <a:ext cx="627466" cy="5613339"/>
          </a:xfrm>
          <a:prstGeom prst="rect">
            <a:avLst/>
          </a:prstGeom>
          <a:solidFill>
            <a:srgbClr val="5059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39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F80778-F799-C048-BDB9-6CBAA2BE4D27}"/>
              </a:ext>
            </a:extLst>
          </p:cNvPr>
          <p:cNvSpPr>
            <a:spLocks noGrp="1"/>
          </p:cNvSpPr>
          <p:nvPr>
            <p:ph type="sldNum" sz="quarter" idx="4"/>
          </p:nvPr>
        </p:nvSpPr>
        <p:spPr/>
        <p:txBody>
          <a:bodyPr/>
          <a:lstStyle/>
          <a:p>
            <a:fld id="{64F12D03-C2F7-9845-A612-6A708C696EFE}" type="slidenum">
              <a:rPr lang="en-US" smtClean="0">
                <a:solidFill>
                  <a:srgbClr val="505961"/>
                </a:solidFill>
              </a:rPr>
              <a:pPr/>
              <a:t>4</a:t>
            </a:fld>
            <a:endParaRPr lang="en-US">
              <a:solidFill>
                <a:srgbClr val="505961"/>
              </a:solidFill>
            </a:endParaRPr>
          </a:p>
        </p:txBody>
      </p:sp>
      <p:sp>
        <p:nvSpPr>
          <p:cNvPr id="6" name="TextBox 5">
            <a:extLst>
              <a:ext uri="{FF2B5EF4-FFF2-40B4-BE49-F238E27FC236}">
                <a16:creationId xmlns:a16="http://schemas.microsoft.com/office/drawing/2014/main" id="{4664124D-FFD5-F145-870A-AAE500B80701}"/>
              </a:ext>
            </a:extLst>
          </p:cNvPr>
          <p:cNvSpPr txBox="1"/>
          <p:nvPr/>
        </p:nvSpPr>
        <p:spPr>
          <a:xfrm>
            <a:off x="4887686" y="696686"/>
            <a:ext cx="3810000" cy="6494085"/>
          </a:xfrm>
          <a:prstGeom prst="rect">
            <a:avLst/>
          </a:prstGeom>
          <a:noFill/>
        </p:spPr>
        <p:txBody>
          <a:bodyPr wrap="square" lIns="91440" tIns="45720" rIns="91440" bIns="45720" rtlCol="0" anchor="t">
            <a:spAutoFit/>
          </a:bodyPr>
          <a:lstStyle/>
          <a:p>
            <a:r>
              <a:rPr lang="en-US" sz="2000" b="1">
                <a:solidFill>
                  <a:srgbClr val="008071"/>
                </a:solidFill>
                <a:latin typeface="Arial"/>
                <a:cs typeface="Arial"/>
              </a:rPr>
              <a:t>NEFE Grants Overview</a:t>
            </a:r>
            <a:endParaRPr lang="en-US"/>
          </a:p>
          <a:p>
            <a:pPr marL="285750" indent="-285750">
              <a:buFont typeface="Arial"/>
              <a:buChar char="•"/>
            </a:pPr>
            <a:endParaRPr lang="en-US">
              <a:solidFill>
                <a:srgbClr val="505961"/>
              </a:solidFill>
              <a:latin typeface="Arial"/>
              <a:cs typeface="Arial"/>
            </a:endParaRPr>
          </a:p>
          <a:p>
            <a:pPr marL="285750" indent="-285750">
              <a:buFont typeface="Arial"/>
              <a:buChar char="•"/>
            </a:pPr>
            <a:r>
              <a:rPr lang="en-US">
                <a:solidFill>
                  <a:srgbClr val="505961"/>
                </a:solidFill>
                <a:latin typeface="Arial"/>
                <a:cs typeface="Arial"/>
              </a:rPr>
              <a:t>NEFE has awarded more than $6 million total to 48 projects since 2006</a:t>
            </a:r>
          </a:p>
          <a:p>
            <a:pPr marL="285750" indent="-285750">
              <a:buFont typeface="Arial"/>
              <a:buChar char="•"/>
            </a:pPr>
            <a:endParaRPr lang="en-US">
              <a:solidFill>
                <a:srgbClr val="505961"/>
              </a:solidFill>
              <a:latin typeface="Arial"/>
              <a:cs typeface="Arial"/>
            </a:endParaRPr>
          </a:p>
          <a:p>
            <a:pPr marL="285750" indent="-285750">
              <a:buFont typeface="Arial"/>
              <a:buChar char="•"/>
            </a:pPr>
            <a:r>
              <a:rPr lang="en-US">
                <a:solidFill>
                  <a:srgbClr val="505961"/>
                </a:solidFill>
                <a:latin typeface="Arial"/>
                <a:cs typeface="Arial"/>
              </a:rPr>
              <a:t>Historically have awarded ~$300,000 to $500,000 annually</a:t>
            </a:r>
          </a:p>
          <a:p>
            <a:pPr marL="285750" indent="-285750">
              <a:buFont typeface="Arial"/>
              <a:buChar char="•"/>
            </a:pPr>
            <a:endParaRPr lang="en-US">
              <a:solidFill>
                <a:srgbClr val="505961"/>
              </a:solidFill>
              <a:latin typeface="Arial"/>
              <a:cs typeface="Arial"/>
            </a:endParaRPr>
          </a:p>
          <a:p>
            <a:pPr marL="285750" indent="-285750">
              <a:buFont typeface="Arial"/>
              <a:buChar char="•"/>
            </a:pPr>
            <a:r>
              <a:rPr lang="en-US">
                <a:solidFill>
                  <a:srgbClr val="505961"/>
                </a:solidFill>
                <a:latin typeface="Arial"/>
                <a:cs typeface="Arial"/>
              </a:rPr>
              <a:t>7 active grants currently, ranging from $55,000 to over $250,000</a:t>
            </a:r>
          </a:p>
          <a:p>
            <a:pPr marL="285750" indent="-285750">
              <a:buFont typeface="Arial"/>
              <a:buChar char="•"/>
            </a:pPr>
            <a:endParaRPr lang="en-US">
              <a:solidFill>
                <a:srgbClr val="505961"/>
              </a:solidFill>
              <a:latin typeface="Arial"/>
              <a:cs typeface="Arial"/>
            </a:endParaRPr>
          </a:p>
          <a:p>
            <a:pPr marL="285750" indent="-285750">
              <a:buFont typeface="Arial"/>
              <a:buChar char="•"/>
            </a:pPr>
            <a:r>
              <a:rPr lang="en-US">
                <a:solidFill>
                  <a:srgbClr val="505961"/>
                </a:solidFill>
                <a:latin typeface="Arial"/>
                <a:cs typeface="Arial"/>
              </a:rPr>
              <a:t>NEFE typically funds less than 10% of projects submitted through the LOI stage, and the competitiveness of each cycle is highly dependent on the pool of LOIs received</a:t>
            </a:r>
          </a:p>
          <a:p>
            <a:pPr marL="285750" indent="-285750">
              <a:buFont typeface="Arial"/>
              <a:buChar char="•"/>
            </a:pPr>
            <a:endParaRPr lang="en-US">
              <a:solidFill>
                <a:srgbClr val="505961"/>
              </a:solidFill>
              <a:latin typeface="Arial"/>
              <a:cs typeface="Arial"/>
            </a:endParaRPr>
          </a:p>
          <a:p>
            <a:pPr marL="285750" indent="-285750">
              <a:buFont typeface="Arial"/>
              <a:buChar char="•"/>
            </a:pPr>
            <a:r>
              <a:rPr lang="en-US">
                <a:solidFill>
                  <a:srgbClr val="505961"/>
                </a:solidFill>
                <a:latin typeface="Arial"/>
                <a:cs typeface="Arial"/>
              </a:rPr>
              <a:t>One annual grant cycle- Spring</a:t>
            </a:r>
          </a:p>
          <a:p>
            <a:pPr marL="285750" indent="-285750">
              <a:buFont typeface="Arial"/>
              <a:buChar char="•"/>
            </a:pPr>
            <a:endParaRPr lang="en-US">
              <a:solidFill>
                <a:srgbClr val="505961"/>
              </a:solidFill>
              <a:latin typeface="Arial"/>
              <a:cs typeface="Arial"/>
            </a:endParaRPr>
          </a:p>
          <a:p>
            <a:endParaRPr lang="en-US">
              <a:solidFill>
                <a:srgbClr val="505961"/>
              </a:solidFill>
              <a:latin typeface="Arial"/>
              <a:cs typeface="Arial"/>
            </a:endParaRPr>
          </a:p>
          <a:p>
            <a:endParaRPr lang="en-US">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318166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37D246-DFD9-9541-B0F5-8AE8B7C12140}"/>
              </a:ext>
            </a:extLst>
          </p:cNvPr>
          <p:cNvSpPr/>
          <p:nvPr/>
        </p:nvSpPr>
        <p:spPr>
          <a:xfrm>
            <a:off x="0" y="1915885"/>
            <a:ext cx="2296885" cy="2296885"/>
          </a:xfrm>
          <a:prstGeom prst="rect">
            <a:avLst/>
          </a:prstGeom>
          <a:solidFill>
            <a:srgbClr val="008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906E67-08C7-7B4C-9025-E42BCBDFC143}"/>
              </a:ext>
            </a:extLst>
          </p:cNvPr>
          <p:cNvSpPr/>
          <p:nvPr/>
        </p:nvSpPr>
        <p:spPr>
          <a:xfrm>
            <a:off x="2282372" y="1915885"/>
            <a:ext cx="2296885" cy="2296885"/>
          </a:xfrm>
          <a:prstGeom prst="rect">
            <a:avLst/>
          </a:prstGeom>
          <a:solidFill>
            <a:srgbClr val="F37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3C4986-D93C-1449-AA78-3D6EE294A7FA}"/>
              </a:ext>
            </a:extLst>
          </p:cNvPr>
          <p:cNvSpPr/>
          <p:nvPr/>
        </p:nvSpPr>
        <p:spPr>
          <a:xfrm>
            <a:off x="4564744" y="1915885"/>
            <a:ext cx="2296885" cy="2296885"/>
          </a:xfrm>
          <a:prstGeom prst="rect">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17B902-D918-3C4E-86EF-395CC8D790E8}"/>
              </a:ext>
            </a:extLst>
          </p:cNvPr>
          <p:cNvSpPr/>
          <p:nvPr/>
        </p:nvSpPr>
        <p:spPr>
          <a:xfrm>
            <a:off x="6847115" y="1915885"/>
            <a:ext cx="2296885" cy="2296885"/>
          </a:xfrm>
          <a:prstGeom prst="rect">
            <a:avLst/>
          </a:prstGeom>
          <a:solidFill>
            <a:srgbClr val="F7A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29330081-CA94-5646-ADEC-E9C8E9D2411C}"/>
              </a:ext>
            </a:extLst>
          </p:cNvPr>
          <p:cNvSpPr/>
          <p:nvPr/>
        </p:nvSpPr>
        <p:spPr>
          <a:xfrm rot="13500000">
            <a:off x="6640286" y="2857498"/>
            <a:ext cx="413658" cy="413658"/>
          </a:xfrm>
          <a:prstGeom prst="rtTriangle">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0E5A7E7D-9009-9B42-8A01-24D9E07B533F}"/>
              </a:ext>
            </a:extLst>
          </p:cNvPr>
          <p:cNvSpPr/>
          <p:nvPr/>
        </p:nvSpPr>
        <p:spPr>
          <a:xfrm rot="13500000">
            <a:off x="4354286" y="2857498"/>
            <a:ext cx="413658" cy="413658"/>
          </a:xfrm>
          <a:prstGeom prst="rtTriangle">
            <a:avLst/>
          </a:prstGeom>
          <a:solidFill>
            <a:srgbClr val="F37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E2EE34D-5215-264D-9B0A-20F5A6131549}"/>
              </a:ext>
            </a:extLst>
          </p:cNvPr>
          <p:cNvSpPr/>
          <p:nvPr/>
        </p:nvSpPr>
        <p:spPr>
          <a:xfrm rot="13500000">
            <a:off x="2068286" y="2857498"/>
            <a:ext cx="413658" cy="413658"/>
          </a:xfrm>
          <a:prstGeom prst="rtTriangle">
            <a:avLst/>
          </a:prstGeom>
          <a:solidFill>
            <a:srgbClr val="008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9545C7D-9DA6-5F4A-9240-EEF21C47333F}"/>
              </a:ext>
            </a:extLst>
          </p:cNvPr>
          <p:cNvSpPr>
            <a:spLocks noGrp="1"/>
          </p:cNvSpPr>
          <p:nvPr>
            <p:ph type="sldNum" sz="quarter" idx="4"/>
          </p:nvPr>
        </p:nvSpPr>
        <p:spPr/>
        <p:txBody>
          <a:bodyPr/>
          <a:lstStyle/>
          <a:p>
            <a:fld id="{64F12D03-C2F7-9845-A612-6A708C696EFE}" type="slidenum">
              <a:rPr lang="en-US" smtClean="0"/>
              <a:pPr/>
              <a:t>5</a:t>
            </a:fld>
            <a:endParaRPr lang="en-US"/>
          </a:p>
        </p:txBody>
      </p:sp>
      <p:sp>
        <p:nvSpPr>
          <p:cNvPr id="15" name="TextBox 14">
            <a:extLst>
              <a:ext uri="{FF2B5EF4-FFF2-40B4-BE49-F238E27FC236}">
                <a16:creationId xmlns:a16="http://schemas.microsoft.com/office/drawing/2014/main" id="{980E5109-083C-D246-BA74-048BC29D29EA}"/>
              </a:ext>
            </a:extLst>
          </p:cNvPr>
          <p:cNvSpPr txBox="1"/>
          <p:nvPr/>
        </p:nvSpPr>
        <p:spPr>
          <a:xfrm>
            <a:off x="2414015" y="819912"/>
            <a:ext cx="4332513" cy="461665"/>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NEFE Funding Priorities</a:t>
            </a:r>
          </a:p>
        </p:txBody>
      </p:sp>
      <p:sp>
        <p:nvSpPr>
          <p:cNvPr id="16" name="TextBox 15">
            <a:extLst>
              <a:ext uri="{FF2B5EF4-FFF2-40B4-BE49-F238E27FC236}">
                <a16:creationId xmlns:a16="http://schemas.microsoft.com/office/drawing/2014/main" id="{B88C7E5E-A17F-A441-87E6-5DAAD28B2E87}"/>
              </a:ext>
            </a:extLst>
          </p:cNvPr>
          <p:cNvSpPr txBox="1"/>
          <p:nvPr/>
        </p:nvSpPr>
        <p:spPr>
          <a:xfrm>
            <a:off x="217715" y="2247901"/>
            <a:ext cx="1839686" cy="1692771"/>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MEASUREMENT</a:t>
            </a:r>
          </a:p>
          <a:p>
            <a:pPr algn="ctr"/>
            <a:r>
              <a:rPr lang="en-US" sz="1100">
                <a:solidFill>
                  <a:schemeClr val="bg1"/>
                </a:solidFill>
                <a:latin typeface="Arial" panose="020B0604020202020204" pitchFamily="34" charset="0"/>
                <a:cs typeface="Arial" panose="020B0604020202020204" pitchFamily="34" charset="0"/>
              </a:rPr>
              <a:t>We seek to fund research that validates existing measures and creates new, theory-grounded measures with awareness that measurement validity may differ across populations</a:t>
            </a:r>
          </a:p>
        </p:txBody>
      </p:sp>
      <p:sp>
        <p:nvSpPr>
          <p:cNvPr id="17" name="TextBox 16">
            <a:extLst>
              <a:ext uri="{FF2B5EF4-FFF2-40B4-BE49-F238E27FC236}">
                <a16:creationId xmlns:a16="http://schemas.microsoft.com/office/drawing/2014/main" id="{A53115A9-5AB1-9D49-89F9-05974A6F60B7}"/>
              </a:ext>
            </a:extLst>
          </p:cNvPr>
          <p:cNvSpPr txBox="1"/>
          <p:nvPr/>
        </p:nvSpPr>
        <p:spPr>
          <a:xfrm>
            <a:off x="2510971" y="2175854"/>
            <a:ext cx="1839686" cy="204671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SYSTEMIC INEQUALITY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We encourage the investigation of knowledge, skill, and wealth disparities – especially among populations who experience</a:t>
            </a:r>
            <a:r>
              <a:rPr lang="en-US" sz="1100">
                <a:solidFill>
                  <a:srgbClr val="FFFFFF"/>
                </a:solidFill>
                <a:latin typeface="Arial" panose="020B0604020202020204" pitchFamily="34" charset="0"/>
                <a:cs typeface="Arial" panose="020B0604020202020204" pitchFamily="34" charset="0"/>
              </a:rPr>
              <a:t> systemic barriers to financial well-being</a:t>
            </a:r>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CFEC812-7994-914C-A32E-19770DBADF7E}"/>
              </a:ext>
            </a:extLst>
          </p:cNvPr>
          <p:cNvSpPr txBox="1"/>
          <p:nvPr/>
        </p:nvSpPr>
        <p:spPr>
          <a:xfrm>
            <a:off x="4789713" y="2247901"/>
            <a:ext cx="1839686" cy="17312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DATA &amp; METHODOLOGICAL LIMITATIONS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Examining bias, specifically as it pertains to personal finance, helps us identify knowledge gaps and strengthen research data and design</a:t>
            </a:r>
          </a:p>
        </p:txBody>
      </p:sp>
      <p:sp>
        <p:nvSpPr>
          <p:cNvPr id="19" name="TextBox 18">
            <a:extLst>
              <a:ext uri="{FF2B5EF4-FFF2-40B4-BE49-F238E27FC236}">
                <a16:creationId xmlns:a16="http://schemas.microsoft.com/office/drawing/2014/main" id="{AFA22831-12F6-F640-B8DA-9D4C83BF79B1}"/>
              </a:ext>
            </a:extLst>
          </p:cNvPr>
          <p:cNvSpPr txBox="1"/>
          <p:nvPr/>
        </p:nvSpPr>
        <p:spPr>
          <a:xfrm>
            <a:off x="7075713" y="2201734"/>
            <a:ext cx="1839686" cy="203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YOUTH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Studies that examine inconsistencies in exposure to financial education among youth in the U.S. as well as variations in financial socialization within families provide insight on how to make financial education more equitable</a:t>
            </a:r>
          </a:p>
        </p:txBody>
      </p:sp>
    </p:spTree>
    <p:extLst>
      <p:ext uri="{BB962C8B-B14F-4D97-AF65-F5344CB8AC3E}">
        <p14:creationId xmlns:p14="http://schemas.microsoft.com/office/powerpoint/2010/main" val="254193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23345-BC27-EF47-B37F-D98F850B73C6}"/>
              </a:ext>
            </a:extLst>
          </p:cNvPr>
          <p:cNvSpPr>
            <a:spLocks noGrp="1"/>
          </p:cNvSpPr>
          <p:nvPr>
            <p:ph type="sldNum" sz="quarter" idx="4"/>
          </p:nvPr>
        </p:nvSpPr>
        <p:spPr/>
        <p:txBody>
          <a:bodyPr/>
          <a:lstStyle/>
          <a:p>
            <a:fld id="{64F12D03-C2F7-9845-A612-6A708C696EFE}" type="slidenum">
              <a:rPr lang="en-US" smtClean="0"/>
              <a:pPr/>
              <a:t>6</a:t>
            </a:fld>
            <a:endParaRPr lang="en-US"/>
          </a:p>
        </p:txBody>
      </p:sp>
      <p:sp>
        <p:nvSpPr>
          <p:cNvPr id="4" name="Title 3">
            <a:extLst>
              <a:ext uri="{FF2B5EF4-FFF2-40B4-BE49-F238E27FC236}">
                <a16:creationId xmlns:a16="http://schemas.microsoft.com/office/drawing/2014/main" id="{4FFCEB45-87BF-3742-9CB4-DE5D070F3EAC}"/>
              </a:ext>
            </a:extLst>
          </p:cNvPr>
          <p:cNvSpPr>
            <a:spLocks noGrp="1"/>
          </p:cNvSpPr>
          <p:nvPr>
            <p:ph type="ctrTitle"/>
          </p:nvPr>
        </p:nvSpPr>
        <p:spPr>
          <a:xfrm>
            <a:off x="959475" y="62723"/>
            <a:ext cx="6858000" cy="782273"/>
          </a:xfrm>
        </p:spPr>
        <p:txBody>
          <a:bodyPr/>
          <a:lstStyle/>
          <a:p>
            <a:r>
              <a:rPr lang="en-US">
                <a:latin typeface="Arial"/>
                <a:cs typeface="Arial"/>
              </a:rPr>
              <a:t>Measurement</a:t>
            </a:r>
            <a:endParaRPr lang="en-US"/>
          </a:p>
        </p:txBody>
      </p:sp>
      <p:sp>
        <p:nvSpPr>
          <p:cNvPr id="5" name="TextBox 4">
            <a:extLst>
              <a:ext uri="{FF2B5EF4-FFF2-40B4-BE49-F238E27FC236}">
                <a16:creationId xmlns:a16="http://schemas.microsoft.com/office/drawing/2014/main" id="{87368599-9BD1-9848-BDC0-E7F704230E9B}"/>
              </a:ext>
            </a:extLst>
          </p:cNvPr>
          <p:cNvSpPr txBox="1"/>
          <p:nvPr/>
        </p:nvSpPr>
        <p:spPr>
          <a:xfrm>
            <a:off x="959475" y="1235034"/>
            <a:ext cx="7778338" cy="4226029"/>
          </a:xfrm>
          <a:prstGeom prst="rect">
            <a:avLst/>
          </a:prstGeom>
          <a:noFill/>
        </p:spPr>
        <p:txBody>
          <a:bodyPr wrap="square" lIns="91440" tIns="45720" rIns="91440" bIns="45720" rtlCol="0" anchor="t">
            <a:spAutoFit/>
          </a:bodyPr>
          <a:lstStyle/>
          <a:p>
            <a:pPr>
              <a:lnSpc>
                <a:spcPct val="150000"/>
              </a:lnSpc>
            </a:pPr>
            <a:r>
              <a:rPr lang="en-US" sz="1600" b="1">
                <a:solidFill>
                  <a:srgbClr val="525961"/>
                </a:solidFill>
                <a:latin typeface="Arial"/>
                <a:ea typeface="+mn-lt"/>
                <a:cs typeface="+mn-lt"/>
              </a:rPr>
              <a:t>We continuously seek to improve the quality of research in our field by evaluating whether our instruments are effective in their measurement. We are interested in re-evaluating current financial literacy metrics and how financial literacy, behavior, perception, knowledge and skill can be measured more effectively.</a:t>
            </a:r>
            <a:endParaRPr lang="en-US" sz="1600" b="1">
              <a:latin typeface="Arial"/>
            </a:endParaRPr>
          </a:p>
          <a:p>
            <a:pPr>
              <a:lnSpc>
                <a:spcPct val="150000"/>
              </a:lnSpc>
            </a:pPr>
            <a:r>
              <a:rPr lang="en-US" sz="1600" b="1">
                <a:solidFill>
                  <a:srgbClr val="525961"/>
                </a:solidFill>
                <a:latin typeface="Arial"/>
                <a:cs typeface="Calibri"/>
              </a:rPr>
              <a:t>We seek:</a:t>
            </a:r>
          </a:p>
          <a:p>
            <a:pPr marL="285750" indent="-285750">
              <a:lnSpc>
                <a:spcPct val="150000"/>
              </a:lnSpc>
              <a:buFont typeface="Arial"/>
              <a:buChar char="•"/>
            </a:pPr>
            <a:r>
              <a:rPr lang="en-US" sz="1400">
                <a:solidFill>
                  <a:srgbClr val="525961"/>
                </a:solidFill>
                <a:latin typeface="Arial"/>
                <a:cs typeface="Calibri"/>
              </a:rPr>
              <a:t>Existing measures to be validated and grounded in theory</a:t>
            </a:r>
            <a:endParaRPr lang="en-US" sz="1600" b="1">
              <a:solidFill>
                <a:srgbClr val="525961"/>
              </a:solidFill>
              <a:latin typeface="Arial" panose="020B0604020202020204" pitchFamily="34" charset="0"/>
              <a:cs typeface="Calibri"/>
            </a:endParaRPr>
          </a:p>
          <a:p>
            <a:pPr marL="285750" indent="-285750">
              <a:lnSpc>
                <a:spcPct val="150000"/>
              </a:lnSpc>
              <a:buFont typeface="Arial"/>
              <a:buChar char="•"/>
            </a:pPr>
            <a:r>
              <a:rPr lang="en-US" sz="1400">
                <a:solidFill>
                  <a:srgbClr val="525961"/>
                </a:solidFill>
                <a:latin typeface="Arial"/>
                <a:cs typeface="Calibri"/>
              </a:rPr>
              <a:t>The creation of new measures that are grounded in theory</a:t>
            </a:r>
            <a:endParaRPr lang="en-US" sz="1400">
              <a:solidFill>
                <a:srgbClr val="525961"/>
              </a:solidFill>
              <a:latin typeface="Arial" panose="020B0604020202020204" pitchFamily="34" charset="0"/>
              <a:cs typeface="Calibri"/>
            </a:endParaRPr>
          </a:p>
          <a:p>
            <a:pPr marL="285750" indent="-285750">
              <a:lnSpc>
                <a:spcPct val="150000"/>
              </a:lnSpc>
              <a:buFont typeface="Arial"/>
              <a:buChar char="•"/>
            </a:pPr>
            <a:r>
              <a:rPr lang="en-US" sz="1400">
                <a:solidFill>
                  <a:srgbClr val="525961"/>
                </a:solidFill>
                <a:latin typeface="Arial"/>
                <a:cs typeface="Calibri"/>
              </a:rPr>
              <a:t>Measures to be tested for validity across demographic attributes</a:t>
            </a:r>
            <a:endParaRPr lang="en-US" sz="1400">
              <a:solidFill>
                <a:srgbClr val="525961"/>
              </a:solidFill>
              <a:latin typeface="Arial" panose="020B0604020202020204" pitchFamily="34" charset="0"/>
              <a:cs typeface="Calibri"/>
            </a:endParaRPr>
          </a:p>
          <a:p>
            <a:pPr marL="285750" indent="-285750">
              <a:lnSpc>
                <a:spcPct val="150000"/>
              </a:lnSpc>
              <a:buFont typeface="Arial"/>
              <a:buChar char="•"/>
            </a:pPr>
            <a:r>
              <a:rPr lang="en-US" sz="1400">
                <a:solidFill>
                  <a:srgbClr val="525961"/>
                </a:solidFill>
                <a:latin typeface="Arial"/>
                <a:cs typeface="Calibri"/>
              </a:rPr>
              <a:t>Sensitivity and awareness that individuals' lived experiences vary and therefore measurement validity may differ across populations</a:t>
            </a:r>
            <a:endParaRPr lang="en-US" sz="1400">
              <a:solidFill>
                <a:srgbClr val="525961"/>
              </a:solidFill>
              <a:latin typeface="Arial" panose="020B0604020202020204" pitchFamily="34" charset="0"/>
              <a:cs typeface="Calibri"/>
            </a:endParaRPr>
          </a:p>
          <a:p>
            <a:pPr marL="742950" lvl="1" indent="-285750">
              <a:lnSpc>
                <a:spcPct val="120000"/>
              </a:lnSpc>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79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23345-BC27-EF47-B37F-D98F850B73C6}"/>
              </a:ext>
            </a:extLst>
          </p:cNvPr>
          <p:cNvSpPr>
            <a:spLocks noGrp="1"/>
          </p:cNvSpPr>
          <p:nvPr>
            <p:ph type="sldNum" sz="quarter" idx="4"/>
          </p:nvPr>
        </p:nvSpPr>
        <p:spPr/>
        <p:txBody>
          <a:bodyPr/>
          <a:lstStyle/>
          <a:p>
            <a:fld id="{64F12D03-C2F7-9845-A612-6A708C696EFE}" type="slidenum">
              <a:rPr lang="en-US" smtClean="0"/>
              <a:pPr/>
              <a:t>7</a:t>
            </a:fld>
            <a:endParaRPr lang="en-US"/>
          </a:p>
        </p:txBody>
      </p:sp>
      <p:sp>
        <p:nvSpPr>
          <p:cNvPr id="4" name="Title 3">
            <a:extLst>
              <a:ext uri="{FF2B5EF4-FFF2-40B4-BE49-F238E27FC236}">
                <a16:creationId xmlns:a16="http://schemas.microsoft.com/office/drawing/2014/main" id="{4FFCEB45-87BF-3742-9CB4-DE5D070F3EAC}"/>
              </a:ext>
            </a:extLst>
          </p:cNvPr>
          <p:cNvSpPr>
            <a:spLocks noGrp="1"/>
          </p:cNvSpPr>
          <p:nvPr>
            <p:ph type="ctrTitle"/>
          </p:nvPr>
        </p:nvSpPr>
        <p:spPr>
          <a:xfrm>
            <a:off x="959475" y="62723"/>
            <a:ext cx="6858000" cy="782273"/>
          </a:xfrm>
        </p:spPr>
        <p:txBody>
          <a:bodyPr/>
          <a:lstStyle/>
          <a:p>
            <a:r>
              <a:rPr lang="en-US">
                <a:latin typeface="Arial"/>
                <a:cs typeface="Arial"/>
              </a:rPr>
              <a:t>Systemic Inequality</a:t>
            </a:r>
            <a:endParaRPr lang="en-US"/>
          </a:p>
        </p:txBody>
      </p:sp>
      <p:sp>
        <p:nvSpPr>
          <p:cNvPr id="5" name="TextBox 4">
            <a:extLst>
              <a:ext uri="{FF2B5EF4-FFF2-40B4-BE49-F238E27FC236}">
                <a16:creationId xmlns:a16="http://schemas.microsoft.com/office/drawing/2014/main" id="{87368599-9BD1-9848-BDC0-E7F704230E9B}"/>
              </a:ext>
            </a:extLst>
          </p:cNvPr>
          <p:cNvSpPr txBox="1"/>
          <p:nvPr/>
        </p:nvSpPr>
        <p:spPr>
          <a:xfrm>
            <a:off x="959475" y="1235034"/>
            <a:ext cx="7778338" cy="3838038"/>
          </a:xfrm>
          <a:prstGeom prst="rect">
            <a:avLst/>
          </a:prstGeom>
          <a:noFill/>
        </p:spPr>
        <p:txBody>
          <a:bodyPr wrap="square" lIns="91440" tIns="45720" rIns="91440" bIns="45720" rtlCol="0" anchor="t">
            <a:spAutoFit/>
          </a:bodyPr>
          <a:lstStyle/>
          <a:p>
            <a:pPr>
              <a:lnSpc>
                <a:spcPct val="150000"/>
              </a:lnSpc>
            </a:pPr>
            <a:r>
              <a:rPr lang="en-US" sz="1600" b="1">
                <a:solidFill>
                  <a:srgbClr val="525961"/>
                </a:solidFill>
                <a:latin typeface="Arial"/>
                <a:ea typeface="+mn-lt"/>
                <a:cs typeface="+mn-lt"/>
              </a:rPr>
              <a:t>NEFE acknowledges that financial education alone cannot solve the economic inequity that exists across socioeconomic status, race and gender within the U.S. We see financial education as one piece of a broader </a:t>
            </a:r>
            <a:r>
              <a:rPr lang="en-US" sz="1600" b="1">
                <a:latin typeface="Arial"/>
                <a:ea typeface="+mn-lt"/>
                <a:cs typeface="+mn-lt"/>
              </a:rPr>
              <a:t>ecosystem</a:t>
            </a:r>
            <a:r>
              <a:rPr lang="en-US" sz="1600" b="1">
                <a:solidFill>
                  <a:srgbClr val="525961"/>
                </a:solidFill>
                <a:latin typeface="Arial"/>
                <a:ea typeface="+mn-lt"/>
                <a:cs typeface="+mn-lt"/>
              </a:rPr>
              <a:t> that affects individual financial capability and well-being. </a:t>
            </a:r>
            <a:endParaRPr lang="en-US" sz="1600" b="1">
              <a:latin typeface="Arial"/>
              <a:ea typeface="+mn-lt"/>
              <a:cs typeface="+mn-lt"/>
            </a:endParaRPr>
          </a:p>
          <a:p>
            <a:pPr>
              <a:lnSpc>
                <a:spcPct val="150000"/>
              </a:lnSpc>
            </a:pPr>
            <a:r>
              <a:rPr lang="en-US" sz="1600" b="1">
                <a:solidFill>
                  <a:srgbClr val="525961"/>
                </a:solidFill>
                <a:latin typeface="Arial"/>
                <a:cs typeface="Calibri"/>
              </a:rPr>
              <a:t>We ask:</a:t>
            </a:r>
          </a:p>
          <a:p>
            <a:pPr marL="285750" indent="-285750">
              <a:lnSpc>
                <a:spcPct val="150000"/>
              </a:lnSpc>
              <a:buFont typeface="Arial"/>
              <a:buChar char="•"/>
            </a:pPr>
            <a:r>
              <a:rPr lang="en-US" sz="1400">
                <a:solidFill>
                  <a:srgbClr val="525961"/>
                </a:solidFill>
                <a:latin typeface="Arial"/>
                <a:cs typeface="Calibri"/>
              </a:rPr>
              <a:t>To what extent does financial education play a role in driving equity across populations?</a:t>
            </a:r>
            <a:endParaRPr lang="en-US" sz="1600" b="1">
              <a:solidFill>
                <a:srgbClr val="525961"/>
              </a:solidFill>
              <a:latin typeface="Arial" panose="020B0604020202020204" pitchFamily="34" charset="0"/>
              <a:cs typeface="Calibri"/>
            </a:endParaRPr>
          </a:p>
          <a:p>
            <a:pPr marL="285750" indent="-285750">
              <a:lnSpc>
                <a:spcPct val="150000"/>
              </a:lnSpc>
              <a:buFont typeface="Arial"/>
              <a:buChar char="•"/>
            </a:pPr>
            <a:r>
              <a:rPr lang="en-US" sz="1400">
                <a:solidFill>
                  <a:srgbClr val="525961"/>
                </a:solidFill>
                <a:latin typeface="Arial"/>
                <a:cs typeface="Calibri"/>
              </a:rPr>
              <a:t>How does financial education cooperate with a person's background, beliefs, and/or unique life circumstances?</a:t>
            </a:r>
            <a:endParaRPr lang="en-US" sz="1400">
              <a:solidFill>
                <a:srgbClr val="525961"/>
              </a:solidFill>
              <a:latin typeface="Arial" panose="020B0604020202020204" pitchFamily="34" charset="0"/>
              <a:cs typeface="Calibri"/>
            </a:endParaRPr>
          </a:p>
          <a:p>
            <a:pPr marL="285750" indent="-285750">
              <a:lnSpc>
                <a:spcPct val="150000"/>
              </a:lnSpc>
              <a:buFont typeface="Arial"/>
              <a:buChar char="•"/>
            </a:pPr>
            <a:r>
              <a:rPr lang="en-US" sz="1400">
                <a:solidFill>
                  <a:srgbClr val="525961"/>
                </a:solidFill>
                <a:latin typeface="Arial"/>
                <a:cs typeface="Calibri"/>
              </a:rPr>
              <a:t>How can it be used to break down barriers to financial inclusion and meet the diverse needs of individuals and communities within our country?</a:t>
            </a:r>
          </a:p>
          <a:p>
            <a:pPr>
              <a:lnSpc>
                <a:spcPct val="150000"/>
              </a:lnSpc>
            </a:pPr>
            <a:endParaRPr lang="en-US" sz="1400">
              <a:solidFill>
                <a:srgbClr val="525961"/>
              </a:solidFill>
              <a:latin typeface="Arial"/>
              <a:cs typeface="Calibri"/>
            </a:endParaRPr>
          </a:p>
        </p:txBody>
      </p:sp>
    </p:spTree>
    <p:extLst>
      <p:ext uri="{BB962C8B-B14F-4D97-AF65-F5344CB8AC3E}">
        <p14:creationId xmlns:p14="http://schemas.microsoft.com/office/powerpoint/2010/main" val="9501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23345-BC27-EF47-B37F-D98F850B73C6}"/>
              </a:ext>
            </a:extLst>
          </p:cNvPr>
          <p:cNvSpPr>
            <a:spLocks noGrp="1"/>
          </p:cNvSpPr>
          <p:nvPr>
            <p:ph type="sldNum" sz="quarter" idx="4"/>
          </p:nvPr>
        </p:nvSpPr>
        <p:spPr/>
        <p:txBody>
          <a:bodyPr/>
          <a:lstStyle/>
          <a:p>
            <a:fld id="{64F12D03-C2F7-9845-A612-6A708C696EFE}" type="slidenum">
              <a:rPr lang="en-US" smtClean="0"/>
              <a:pPr/>
              <a:t>8</a:t>
            </a:fld>
            <a:endParaRPr lang="en-US"/>
          </a:p>
        </p:txBody>
      </p:sp>
      <p:sp>
        <p:nvSpPr>
          <p:cNvPr id="4" name="Title 3">
            <a:extLst>
              <a:ext uri="{FF2B5EF4-FFF2-40B4-BE49-F238E27FC236}">
                <a16:creationId xmlns:a16="http://schemas.microsoft.com/office/drawing/2014/main" id="{4FFCEB45-87BF-3742-9CB4-DE5D070F3EAC}"/>
              </a:ext>
            </a:extLst>
          </p:cNvPr>
          <p:cNvSpPr>
            <a:spLocks noGrp="1"/>
          </p:cNvSpPr>
          <p:nvPr>
            <p:ph type="ctrTitle"/>
          </p:nvPr>
        </p:nvSpPr>
        <p:spPr>
          <a:xfrm>
            <a:off x="959475" y="62723"/>
            <a:ext cx="6858000" cy="782273"/>
          </a:xfrm>
        </p:spPr>
        <p:txBody>
          <a:bodyPr/>
          <a:lstStyle/>
          <a:p>
            <a:r>
              <a:rPr lang="en-US">
                <a:latin typeface="Arial"/>
                <a:cs typeface="Arial"/>
              </a:rPr>
              <a:t>Data and Methodological Limitations</a:t>
            </a:r>
            <a:endParaRPr lang="en-US"/>
          </a:p>
        </p:txBody>
      </p:sp>
      <p:sp>
        <p:nvSpPr>
          <p:cNvPr id="5" name="TextBox 4">
            <a:extLst>
              <a:ext uri="{FF2B5EF4-FFF2-40B4-BE49-F238E27FC236}">
                <a16:creationId xmlns:a16="http://schemas.microsoft.com/office/drawing/2014/main" id="{87368599-9BD1-9848-BDC0-E7F704230E9B}"/>
              </a:ext>
            </a:extLst>
          </p:cNvPr>
          <p:cNvSpPr txBox="1"/>
          <p:nvPr/>
        </p:nvSpPr>
        <p:spPr>
          <a:xfrm>
            <a:off x="959475" y="1235034"/>
            <a:ext cx="7778338" cy="4253537"/>
          </a:xfrm>
          <a:prstGeom prst="rect">
            <a:avLst/>
          </a:prstGeom>
          <a:noFill/>
        </p:spPr>
        <p:txBody>
          <a:bodyPr wrap="square" lIns="91440" tIns="45720" rIns="91440" bIns="45720" rtlCol="0" anchor="t">
            <a:spAutoFit/>
          </a:bodyPr>
          <a:lstStyle/>
          <a:p>
            <a:pPr>
              <a:lnSpc>
                <a:spcPct val="150000"/>
              </a:lnSpc>
            </a:pPr>
            <a:r>
              <a:rPr lang="en-US" sz="1600" b="1">
                <a:solidFill>
                  <a:srgbClr val="525961"/>
                </a:solidFill>
                <a:latin typeface="Arial"/>
                <a:ea typeface="+mn-lt"/>
                <a:cs typeface="+mn-lt"/>
              </a:rPr>
              <a:t>Examining bias—specifically as it pertains to personal finance—helps us identify knowledge gaps in our field. By being more inclusive, we can strengthen both our research design and data. For example, individuals without a credit score disproportionately earn a lower income and are underrepresented in many research studies that use credit score as a key variable, thus limiting the income variation of the study's population.</a:t>
            </a:r>
            <a:endParaRPr lang="en-US" sz="1600" b="1">
              <a:latin typeface="Arial"/>
              <a:ea typeface="+mn-lt"/>
              <a:cs typeface="+mn-lt"/>
            </a:endParaRPr>
          </a:p>
          <a:p>
            <a:pPr>
              <a:lnSpc>
                <a:spcPct val="150000"/>
              </a:lnSpc>
            </a:pPr>
            <a:r>
              <a:rPr lang="en-US" sz="1600" b="1">
                <a:solidFill>
                  <a:srgbClr val="525961"/>
                </a:solidFill>
                <a:latin typeface="Arial"/>
                <a:cs typeface="Calibri"/>
              </a:rPr>
              <a:t>We ask:</a:t>
            </a:r>
          </a:p>
          <a:p>
            <a:pPr marL="285750" indent="-285750">
              <a:lnSpc>
                <a:spcPct val="150000"/>
              </a:lnSpc>
              <a:buFont typeface="Arial"/>
              <a:buChar char="•"/>
            </a:pPr>
            <a:r>
              <a:rPr lang="en-US" sz="1400">
                <a:solidFill>
                  <a:srgbClr val="525961"/>
                </a:solidFill>
                <a:latin typeface="Arial"/>
                <a:cs typeface="Calibri"/>
              </a:rPr>
              <a:t>Who are we excluding from this research and why?</a:t>
            </a:r>
            <a:endParaRPr lang="en-US" sz="1600" b="1">
              <a:solidFill>
                <a:srgbClr val="525961"/>
              </a:solidFill>
              <a:latin typeface="Arial"/>
              <a:cs typeface="Calibri"/>
            </a:endParaRPr>
          </a:p>
          <a:p>
            <a:pPr marL="285750" indent="-285750">
              <a:lnSpc>
                <a:spcPct val="150000"/>
              </a:lnSpc>
              <a:buFont typeface="Arial"/>
              <a:buChar char="•"/>
            </a:pPr>
            <a:r>
              <a:rPr lang="en-US" sz="1400">
                <a:solidFill>
                  <a:srgbClr val="525961"/>
                </a:solidFill>
                <a:latin typeface="Arial"/>
                <a:cs typeface="Calibri"/>
              </a:rPr>
              <a:t>Why are certain populations commonly studied in this research?</a:t>
            </a:r>
          </a:p>
          <a:p>
            <a:pPr marL="285750" indent="-285750">
              <a:lnSpc>
                <a:spcPct val="150000"/>
              </a:lnSpc>
              <a:buFont typeface="Arial"/>
              <a:buChar char="•"/>
            </a:pPr>
            <a:r>
              <a:rPr lang="en-US" sz="1400">
                <a:solidFill>
                  <a:srgbClr val="525961"/>
                </a:solidFill>
                <a:latin typeface="Arial"/>
                <a:cs typeface="Calibri"/>
              </a:rPr>
              <a:t>What are the ways research can give a voice to those who have traditionally been unseen and less heard in the data? </a:t>
            </a:r>
          </a:p>
          <a:p>
            <a:pPr>
              <a:lnSpc>
                <a:spcPct val="150000"/>
              </a:lnSpc>
            </a:pPr>
            <a:endParaRPr lang="en-US" sz="1400">
              <a:solidFill>
                <a:srgbClr val="525961"/>
              </a:solidFill>
              <a:latin typeface="Arial"/>
              <a:cs typeface="Calibri"/>
            </a:endParaRPr>
          </a:p>
        </p:txBody>
      </p:sp>
    </p:spTree>
    <p:extLst>
      <p:ext uri="{BB962C8B-B14F-4D97-AF65-F5344CB8AC3E}">
        <p14:creationId xmlns:p14="http://schemas.microsoft.com/office/powerpoint/2010/main" val="202211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C23345-BC27-EF47-B37F-D98F850B73C6}"/>
              </a:ext>
            </a:extLst>
          </p:cNvPr>
          <p:cNvSpPr>
            <a:spLocks noGrp="1"/>
          </p:cNvSpPr>
          <p:nvPr>
            <p:ph type="sldNum" sz="quarter" idx="4"/>
          </p:nvPr>
        </p:nvSpPr>
        <p:spPr/>
        <p:txBody>
          <a:bodyPr/>
          <a:lstStyle/>
          <a:p>
            <a:fld id="{64F12D03-C2F7-9845-A612-6A708C696EFE}" type="slidenum">
              <a:rPr lang="en-US" smtClean="0"/>
              <a:pPr/>
              <a:t>9</a:t>
            </a:fld>
            <a:endParaRPr lang="en-US"/>
          </a:p>
        </p:txBody>
      </p:sp>
      <p:sp>
        <p:nvSpPr>
          <p:cNvPr id="4" name="Title 3">
            <a:extLst>
              <a:ext uri="{FF2B5EF4-FFF2-40B4-BE49-F238E27FC236}">
                <a16:creationId xmlns:a16="http://schemas.microsoft.com/office/drawing/2014/main" id="{4FFCEB45-87BF-3742-9CB4-DE5D070F3EAC}"/>
              </a:ext>
            </a:extLst>
          </p:cNvPr>
          <p:cNvSpPr>
            <a:spLocks noGrp="1"/>
          </p:cNvSpPr>
          <p:nvPr>
            <p:ph type="ctrTitle"/>
          </p:nvPr>
        </p:nvSpPr>
        <p:spPr>
          <a:xfrm>
            <a:off x="959475" y="62723"/>
            <a:ext cx="6858000" cy="782273"/>
          </a:xfrm>
        </p:spPr>
        <p:txBody>
          <a:bodyPr/>
          <a:lstStyle/>
          <a:p>
            <a:r>
              <a:rPr lang="en-US">
                <a:latin typeface="Arial"/>
                <a:cs typeface="Arial"/>
              </a:rPr>
              <a:t>Youth</a:t>
            </a:r>
            <a:endParaRPr lang="en-US"/>
          </a:p>
        </p:txBody>
      </p:sp>
      <p:sp>
        <p:nvSpPr>
          <p:cNvPr id="5" name="TextBox 4">
            <a:extLst>
              <a:ext uri="{FF2B5EF4-FFF2-40B4-BE49-F238E27FC236}">
                <a16:creationId xmlns:a16="http://schemas.microsoft.com/office/drawing/2014/main" id="{87368599-9BD1-9848-BDC0-E7F704230E9B}"/>
              </a:ext>
            </a:extLst>
          </p:cNvPr>
          <p:cNvSpPr txBox="1"/>
          <p:nvPr/>
        </p:nvSpPr>
        <p:spPr>
          <a:xfrm>
            <a:off x="959475" y="1235034"/>
            <a:ext cx="7778338" cy="3930371"/>
          </a:xfrm>
          <a:prstGeom prst="rect">
            <a:avLst/>
          </a:prstGeom>
          <a:noFill/>
        </p:spPr>
        <p:txBody>
          <a:bodyPr wrap="square" lIns="91440" tIns="45720" rIns="91440" bIns="45720" rtlCol="0" anchor="t">
            <a:spAutoFit/>
          </a:bodyPr>
          <a:lstStyle/>
          <a:p>
            <a:pPr>
              <a:lnSpc>
                <a:spcPct val="150000"/>
              </a:lnSpc>
            </a:pPr>
            <a:r>
              <a:rPr lang="en-US" sz="1600" b="1">
                <a:solidFill>
                  <a:srgbClr val="525961"/>
                </a:solidFill>
                <a:latin typeface="Arial"/>
                <a:ea typeface="+mn-lt"/>
                <a:cs typeface="+mn-lt"/>
              </a:rPr>
              <a:t>NEFE recognizes that exposure to financial education among youth in the U.S. can vary widely based on the presence or implementation of state mandates and the amount of financial socialization and education within a family unit. Such a wide range of formative experiences creates an inconsistent foundation for the knowledge and skills critical to financial well-being and decision making in emerging adults.</a:t>
            </a:r>
            <a:endParaRPr lang="en-US" sz="1600" b="1">
              <a:latin typeface="Arial"/>
              <a:ea typeface="+mn-lt"/>
              <a:cs typeface="+mn-lt"/>
            </a:endParaRPr>
          </a:p>
          <a:p>
            <a:pPr>
              <a:lnSpc>
                <a:spcPct val="150000"/>
              </a:lnSpc>
            </a:pPr>
            <a:r>
              <a:rPr lang="en-US" sz="1600" b="1">
                <a:solidFill>
                  <a:srgbClr val="525961"/>
                </a:solidFill>
                <a:latin typeface="Arial"/>
                <a:cs typeface="Calibri"/>
              </a:rPr>
              <a:t>We seek:</a:t>
            </a:r>
          </a:p>
          <a:p>
            <a:pPr marL="285750" indent="-285750">
              <a:lnSpc>
                <a:spcPct val="150000"/>
              </a:lnSpc>
              <a:buFont typeface="Arial"/>
              <a:buChar char="•"/>
            </a:pPr>
            <a:r>
              <a:rPr lang="en-US" sz="1400">
                <a:solidFill>
                  <a:srgbClr val="525961"/>
                </a:solidFill>
                <a:latin typeface="Arial"/>
                <a:cs typeface="Calibri"/>
              </a:rPr>
              <a:t>Novel approaches to measure the efficacy of state mandates or the equivalent for local jurisdictions, including implementation and impact</a:t>
            </a:r>
          </a:p>
          <a:p>
            <a:pPr marL="285750" indent="-285750">
              <a:lnSpc>
                <a:spcPct val="150000"/>
              </a:lnSpc>
              <a:buFont typeface="Arial"/>
              <a:buChar char="•"/>
            </a:pPr>
            <a:r>
              <a:rPr lang="en-US" sz="1400">
                <a:solidFill>
                  <a:srgbClr val="525961"/>
                </a:solidFill>
                <a:latin typeface="Arial"/>
                <a:cs typeface="Calibri"/>
              </a:rPr>
              <a:t>Investigations into family socialization and foundational factors that impact a young person's financial knowledge, behavior, or capability</a:t>
            </a:r>
          </a:p>
        </p:txBody>
      </p:sp>
    </p:spTree>
    <p:extLst>
      <p:ext uri="{BB962C8B-B14F-4D97-AF65-F5344CB8AC3E}">
        <p14:creationId xmlns:p14="http://schemas.microsoft.com/office/powerpoint/2010/main" val="2921514584"/>
      </p:ext>
    </p:extLst>
  </p:cSld>
  <p:clrMapOvr>
    <a:masterClrMapping/>
  </p:clrMapOvr>
</p:sld>
</file>

<file path=ppt/theme/theme1.xml><?xml version="1.0" encoding="utf-8"?>
<a:theme xmlns:a="http://schemas.openxmlformats.org/drawingml/2006/main" name="Office Theme">
  <a:themeElements>
    <a:clrScheme name="Custom 2">
      <a:dk1>
        <a:srgbClr val="535860"/>
      </a:dk1>
      <a:lt1>
        <a:srgbClr val="FFFFFF"/>
      </a:lt1>
      <a:dk2>
        <a:srgbClr val="007F70"/>
      </a:dk2>
      <a:lt2>
        <a:srgbClr val="E7E6E6"/>
      </a:lt2>
      <a:accent1>
        <a:srgbClr val="F4A231"/>
      </a:accent1>
      <a:accent2>
        <a:srgbClr val="008071"/>
      </a:accent2>
      <a:accent3>
        <a:srgbClr val="991B1E"/>
      </a:accent3>
      <a:accent4>
        <a:srgbClr val="DAE3E8"/>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1f60a02-a6a3-468d-9164-71b3391f63b1">GRANTSRESEAR-1227356359-7925</_dlc_DocId>
    <_dlc_DocIdUrl xmlns="51f60a02-a6a3-468d-9164-71b3391f63b1">
      <Url>https://nationalendowmentfined.sharepoint.com/sites/GrantsResearch/_layouts/15/DocIdRedir.aspx?ID=GRANTSRESEAR-1227356359-7925</Url>
      <Description>GRANTSRESEAR-1227356359-7925</Description>
    </_dlc_DocIdUrl>
    <_dlc_DocIdPersistId xmlns="51f60a02-a6a3-468d-9164-71b3391f63b1">false</_dlc_DocIdPersistId>
    <SharedWithUsers xmlns="51f60a02-a6a3-468d-9164-71b3391f63b1">
      <UserInfo>
        <DisplayName>Carol Chapman</DisplayName>
        <AccountId>47</AccountId>
        <AccountType/>
      </UserInfo>
      <UserInfo>
        <DisplayName>Beau Broering</DisplayName>
        <AccountId>51</AccountId>
        <AccountType/>
      </UserInfo>
      <UserInfo>
        <DisplayName>Joshua Caraballo</DisplayName>
        <AccountId>260</AccountId>
        <AccountType/>
      </UserInfo>
      <UserInfo>
        <DisplayName>J. Michael Dedmon</DisplayName>
        <AccountId>295</AccountId>
        <AccountType/>
      </UserInfo>
      <UserInfo>
        <DisplayName>Lauren Lecy</DisplayName>
        <AccountId>198</AccountId>
        <AccountType/>
      </UserInfo>
    </SharedWithUsers>
    <EventYear xmlns="f4e0c6b7-328a-450b-b9e1-ae667afecc11" xsi:nil="true"/>
    <lcf76f155ced4ddcb4097134ff3c332f xmlns="f4e0c6b7-328a-450b-b9e1-ae667afecc11">
      <Terms xmlns="http://schemas.microsoft.com/office/infopath/2007/PartnerControls"/>
    </lcf76f155ced4ddcb4097134ff3c332f>
    <TaxCatchAll xmlns="51f60a02-a6a3-468d-9164-71b3391f63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284C1EC548C54BA05254ADDAE58A76" ma:contentTypeVersion="21" ma:contentTypeDescription="Create a new document." ma:contentTypeScope="" ma:versionID="d34361d332763bf592810522461b53b1">
  <xsd:schema xmlns:xsd="http://www.w3.org/2001/XMLSchema" xmlns:xs="http://www.w3.org/2001/XMLSchema" xmlns:p="http://schemas.microsoft.com/office/2006/metadata/properties" xmlns:ns2="51f60a02-a6a3-468d-9164-71b3391f63b1" xmlns:ns3="f4e0c6b7-328a-450b-b9e1-ae667afecc11" targetNamespace="http://schemas.microsoft.com/office/2006/metadata/properties" ma:root="true" ma:fieldsID="4ca237471bec569b5ce1af56f9f8f4da" ns2:_="" ns3:_="">
    <xsd:import namespace="51f60a02-a6a3-468d-9164-71b3391f63b1"/>
    <xsd:import namespace="f4e0c6b7-328a-450b-b9e1-ae667afecc11"/>
    <xsd:element name="properties">
      <xsd:complexType>
        <xsd:sequence>
          <xsd:element name="documentManagement">
            <xsd:complexType>
              <xsd:all>
                <xsd:element ref="ns2:_dlc_DocId" minOccurs="0"/>
                <xsd:element ref="ns2:_dlc_DocIdUrl" minOccurs="0"/>
                <xsd:element ref="ns2:_dlc_DocIdPersistId" minOccurs="0"/>
                <xsd:element ref="ns3:EventYear"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60a02-a6a3-468d-9164-71b3391f63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2765c6c-7fb1-473d-8fb8-5c76f9e92cbd}" ma:internalName="TaxCatchAll" ma:showField="CatchAllData" ma:web="51f60a02-a6a3-468d-9164-71b3391f63b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e0c6b7-328a-450b-b9e1-ae667afecc11" elementFormDefault="qualified">
    <xsd:import namespace="http://schemas.microsoft.com/office/2006/documentManagement/types"/>
    <xsd:import namespace="http://schemas.microsoft.com/office/infopath/2007/PartnerControls"/>
    <xsd:element name="EventYear" ma:index="11" nillable="true" ma:displayName="Event Year" ma:format="Dropdown" ma:internalName="EventYear">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280b6f8-6f90-4a33-8be1-e99aca0abb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249FAC-2B31-4694-B6DC-C865E11A8740}">
  <ds:schemaRefs>
    <ds:schemaRef ds:uri="http://schemas.openxmlformats.org/package/2006/metadata/core-properties"/>
    <ds:schemaRef ds:uri="http://schemas.microsoft.com/office/2006/metadata/properties"/>
    <ds:schemaRef ds:uri="f4e0c6b7-328a-450b-b9e1-ae667afecc11"/>
    <ds:schemaRef ds:uri="http://schemas.microsoft.com/office/2006/documentManagement/types"/>
    <ds:schemaRef ds:uri="51f60a02-a6a3-468d-9164-71b3391f63b1"/>
    <ds:schemaRef ds:uri="http://www.w3.org/XML/1998/namespace"/>
    <ds:schemaRef ds:uri="http://schemas.microsoft.com/office/infopath/2007/PartnerControl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CFE114DF-5BFE-4B4A-ACC4-7FA83C5C4867}">
  <ds:schemaRefs>
    <ds:schemaRef ds:uri="51f60a02-a6a3-468d-9164-71b3391f63b1"/>
    <ds:schemaRef ds:uri="f4e0c6b7-328a-450b-b9e1-ae667afecc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9BC177-187E-4B77-97D8-DD0CB92A6C3D}">
  <ds:schemaRefs>
    <ds:schemaRef ds:uri="http://schemas.microsoft.com/sharepoint/v3/contenttype/forms"/>
  </ds:schemaRefs>
</ds:datastoreItem>
</file>

<file path=customXml/itemProps4.xml><?xml version="1.0" encoding="utf-8"?>
<ds:datastoreItem xmlns:ds="http://schemas.openxmlformats.org/officeDocument/2006/customXml" ds:itemID="{A12A08B4-F650-41FC-AB5F-4BA16534C3B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1398</Words>
  <Application>Microsoft Office PowerPoint</Application>
  <PresentationFormat>On-screen Show (4:3)</PresentationFormat>
  <Paragraphs>173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NEFE Grants Information Webinar</vt:lpstr>
      <vt:lpstr>PowerPoint Presentation</vt:lpstr>
      <vt:lpstr>About NEFE</vt:lpstr>
      <vt:lpstr>PowerPoint Presentation</vt:lpstr>
      <vt:lpstr>PowerPoint Presentation</vt:lpstr>
      <vt:lpstr>Measurement</vt:lpstr>
      <vt:lpstr>Systemic Inequality</vt:lpstr>
      <vt:lpstr>Data and Methodological Limitations</vt:lpstr>
      <vt:lpstr>Youth</vt:lpstr>
      <vt:lpstr>PowerPoint Presentation</vt:lpstr>
      <vt:lpstr>PowerPoint Presentation</vt:lpstr>
      <vt:lpstr>Additional Programmatic Considerations</vt:lpstr>
      <vt:lpstr>PowerPoint Presentation</vt:lpstr>
      <vt:lpstr>Letter of Inquiry (LOI)</vt:lpstr>
      <vt:lpstr>Review &amp; Award Process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Anderson</dc:creator>
  <cp:lastModifiedBy>Mary Beth Kelley</cp:lastModifiedBy>
  <cp:revision>12</cp:revision>
  <dcterms:created xsi:type="dcterms:W3CDTF">2020-05-27T19:55:37Z</dcterms:created>
  <dcterms:modified xsi:type="dcterms:W3CDTF">2025-03-06T14:53:16Z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0x01010041284C1EC548C54BA05254ADDAE58A76</vt:lpwstr>
  </property>
  <property fmtid="{D5CDD505-2E9C-101B-9397-08002B2CF9AE}" pid="3" name="_dlc_DocIdItemGuid">
    <vt:lpwstr>d1b03a2a-db47-476e-8e8b-ba0e7a0dbebe</vt:lpwstr>
  </property>
  <property fmtid="{D5CDD505-2E9C-101B-9397-08002B2CF9AE}" pid="4" name="Order">
    <vt:r8>2600</vt:r8>
  </property>
  <property fmtid="{D5CDD505-2E9C-101B-9397-08002B2CF9AE}" pid="5" name="xd_Signature">
    <vt:bool>false</vt:bool>
  </property>
  <property fmtid="{D5CDD505-2E9C-101B-9397-08002B2CF9AE}" pid="6" name="SharedWithUsers">
    <vt:lpwstr>47;#Amy Marty Conrad;#51;#Katherine Sauer</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